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21"/>
  </p:notesMasterIdLst>
  <p:sldIdLst>
    <p:sldId id="256" r:id="rId5"/>
    <p:sldId id="257" r:id="rId6"/>
    <p:sldId id="293" r:id="rId7"/>
    <p:sldId id="260" r:id="rId8"/>
    <p:sldId id="274" r:id="rId9"/>
    <p:sldId id="261" r:id="rId10"/>
    <p:sldId id="262" r:id="rId11"/>
    <p:sldId id="290" r:id="rId12"/>
    <p:sldId id="264" r:id="rId13"/>
    <p:sldId id="294" r:id="rId14"/>
    <p:sldId id="289" r:id="rId15"/>
    <p:sldId id="267" r:id="rId16"/>
    <p:sldId id="268" r:id="rId17"/>
    <p:sldId id="295" r:id="rId18"/>
    <p:sldId id="273" r:id="rId19"/>
    <p:sldId id="292" r:id="rId20"/>
  </p:sldIdLst>
  <p:sldSz cx="12192000" cy="6858000"/>
  <p:notesSz cx="9928225" cy="6797675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zöllősi Katalin" initials="Sz" lastIdx="24" clrIdx="0">
    <p:extLst>
      <p:ext uri="{19B8F6BF-5375-455C-9EA6-DF929625EA0E}">
        <p15:presenceInfo xmlns:p15="http://schemas.microsoft.com/office/powerpoint/2012/main" userId="Szöllősi Katalin" providerId="None"/>
      </p:ext>
    </p:extLst>
  </p:cmAuthor>
  <p:cmAuthor id="2" name="Szerző2" initials="SO" lastIdx="1" clrIdx="1">
    <p:extLst>
      <p:ext uri="{19B8F6BF-5375-455C-9EA6-DF929625EA0E}">
        <p15:presenceInfo xmlns:p15="http://schemas.microsoft.com/office/powerpoint/2012/main" userId="Szerző2" providerId="None"/>
      </p:ext>
    </p:extLst>
  </p:cmAuthor>
  <p:cmAuthor id="3" name="Dr. Várnagy Ákos György" initials="ÁV" lastIdx="7" clrIdx="2">
    <p:extLst>
      <p:ext uri="{19B8F6BF-5375-455C-9EA6-DF929625EA0E}">
        <p15:presenceInfo xmlns:p15="http://schemas.microsoft.com/office/powerpoint/2012/main" userId="S::VAAFAEO.PTE@tr.pte.hu::3ba84d19-eda0-4cc3-8ef7-2f2966305df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AB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6AF714-65A6-419C-B987-405CA05E3DFB}" v="3" dt="2026-09-15T08:49:05.2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1245" autoAdjust="0"/>
  </p:normalViewPr>
  <p:slideViewPr>
    <p:cSldViewPr snapToGrid="0" snapToObjects="1">
      <p:cViewPr varScale="1">
        <p:scale>
          <a:sx n="99" d="100"/>
          <a:sy n="99" d="100"/>
        </p:scale>
        <p:origin x="1349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ollosi.katalin\Desktop\2026\Eredm&#233;nyess&#233;g\Sz&#225;m&#237;t&#225;sok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ollosi.katalin\Desktop\2026\Eredm&#233;nyess&#233;g\Sz&#225;m&#237;t&#225;sok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zollosi.katalin\Desktop\2026\Eredm&#233;nyess&#233;g\Sz&#225;m&#237;t&#225;sok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E2A47"/>
                </a:solidFill>
                <a:latin typeface="Calibri"/>
              </a:defRPr>
            </a:pPr>
            <a:r>
              <a:rPr lang="hu-HU" sz="1200" b="0" i="0" u="none" strike="noStrike" noProof="0" dirty="0" err="1">
                <a:solidFill>
                  <a:srgbClr val="0E2A47"/>
                </a:solidFill>
                <a:latin typeface="Calibri"/>
              </a:rPr>
              <a:t>Élveszületések</a:t>
            </a:r>
            <a:r>
              <a:rPr lang="hu-HU" sz="1200" b="0" i="0" u="none" strike="noStrike" noProof="0" dirty="0">
                <a:solidFill>
                  <a:srgbClr val="0E2A47"/>
                </a:solidFill>
                <a:latin typeface="Calibri"/>
              </a:rPr>
              <a:t> száma és a TTA alakulása, 1900–2025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Élveszületések száma</c:v>
                </c:pt>
              </c:strCache>
            </c:strRef>
          </c:tx>
          <c:spPr>
            <a:solidFill>
              <a:srgbClr val="38B1A3"/>
            </a:solidFill>
            <a:effectLst/>
          </c:spPr>
          <c:invertIfNegative val="0"/>
          <c:cat>
            <c:strRef>
              <c:f>Sheet1!$A$2:$A$83</c:f>
              <c:strCache>
                <c:ptCount val="82"/>
                <c:pt idx="0">
                  <c:v>1900</c:v>
                </c:pt>
                <c:pt idx="6">
                  <c:v>1950</c:v>
                </c:pt>
                <c:pt idx="16">
                  <c:v>1960</c:v>
                </c:pt>
                <c:pt idx="26">
                  <c:v>1970</c:v>
                </c:pt>
                <c:pt idx="36">
                  <c:v>1980</c:v>
                </c:pt>
                <c:pt idx="46">
                  <c:v>1990</c:v>
                </c:pt>
                <c:pt idx="56">
                  <c:v>2000</c:v>
                </c:pt>
                <c:pt idx="66">
                  <c:v>2010</c:v>
                </c:pt>
                <c:pt idx="76">
                  <c:v>2020</c:v>
                </c:pt>
                <c:pt idx="81">
                  <c:v>2025</c:v>
                </c:pt>
              </c:strCache>
            </c:strRef>
          </c:cat>
          <c:val>
            <c:numRef>
              <c:f>Sheet1!$B$2:$B$83</c:f>
              <c:numCache>
                <c:formatCode>General</c:formatCode>
                <c:ptCount val="82"/>
                <c:pt idx="0">
                  <c:v>268019</c:v>
                </c:pt>
                <c:pt idx="1">
                  <c:v>265457</c:v>
                </c:pt>
                <c:pt idx="2">
                  <c:v>249458</c:v>
                </c:pt>
                <c:pt idx="3">
                  <c:v>219784</c:v>
                </c:pt>
                <c:pt idx="4">
                  <c:v>177047</c:v>
                </c:pt>
                <c:pt idx="5">
                  <c:v>190398</c:v>
                </c:pt>
                <c:pt idx="6">
                  <c:v>195567</c:v>
                </c:pt>
                <c:pt idx="7">
                  <c:v>190645</c:v>
                </c:pt>
                <c:pt idx="8">
                  <c:v>185820</c:v>
                </c:pt>
                <c:pt idx="9">
                  <c:v>206926</c:v>
                </c:pt>
                <c:pt idx="10">
                  <c:v>223347</c:v>
                </c:pt>
                <c:pt idx="11">
                  <c:v>210430</c:v>
                </c:pt>
                <c:pt idx="12">
                  <c:v>192810</c:v>
                </c:pt>
                <c:pt idx="13">
                  <c:v>167202</c:v>
                </c:pt>
                <c:pt idx="14">
                  <c:v>158428</c:v>
                </c:pt>
                <c:pt idx="15">
                  <c:v>151194</c:v>
                </c:pt>
                <c:pt idx="16">
                  <c:v>146461</c:v>
                </c:pt>
                <c:pt idx="17">
                  <c:v>140365</c:v>
                </c:pt>
                <c:pt idx="18">
                  <c:v>130053</c:v>
                </c:pt>
                <c:pt idx="19">
                  <c:v>132335</c:v>
                </c:pt>
                <c:pt idx="20">
                  <c:v>132141</c:v>
                </c:pt>
                <c:pt idx="21">
                  <c:v>133009</c:v>
                </c:pt>
                <c:pt idx="22">
                  <c:v>138489</c:v>
                </c:pt>
                <c:pt idx="23">
                  <c:v>148886</c:v>
                </c:pt>
                <c:pt idx="24">
                  <c:v>154419</c:v>
                </c:pt>
                <c:pt idx="25">
                  <c:v>154318</c:v>
                </c:pt>
                <c:pt idx="26">
                  <c:v>151819</c:v>
                </c:pt>
                <c:pt idx="27">
                  <c:v>150640</c:v>
                </c:pt>
                <c:pt idx="28">
                  <c:v>153265</c:v>
                </c:pt>
                <c:pt idx="29">
                  <c:v>156224</c:v>
                </c:pt>
                <c:pt idx="30">
                  <c:v>186288</c:v>
                </c:pt>
                <c:pt idx="31">
                  <c:v>194240</c:v>
                </c:pt>
                <c:pt idx="32">
                  <c:v>185405</c:v>
                </c:pt>
                <c:pt idx="33">
                  <c:v>177574</c:v>
                </c:pt>
                <c:pt idx="34">
                  <c:v>168160</c:v>
                </c:pt>
                <c:pt idx="35">
                  <c:v>160364</c:v>
                </c:pt>
                <c:pt idx="36">
                  <c:v>148673</c:v>
                </c:pt>
                <c:pt idx="37">
                  <c:v>142890</c:v>
                </c:pt>
                <c:pt idx="38">
                  <c:v>133559</c:v>
                </c:pt>
                <c:pt idx="39">
                  <c:v>127258</c:v>
                </c:pt>
                <c:pt idx="40">
                  <c:v>125359</c:v>
                </c:pt>
                <c:pt idx="41">
                  <c:v>130200</c:v>
                </c:pt>
                <c:pt idx="42">
                  <c:v>128204</c:v>
                </c:pt>
                <c:pt idx="43">
                  <c:v>125840</c:v>
                </c:pt>
                <c:pt idx="44">
                  <c:v>124296</c:v>
                </c:pt>
                <c:pt idx="45">
                  <c:v>123304</c:v>
                </c:pt>
                <c:pt idx="46">
                  <c:v>125679</c:v>
                </c:pt>
                <c:pt idx="47">
                  <c:v>127207</c:v>
                </c:pt>
                <c:pt idx="48">
                  <c:v>121724</c:v>
                </c:pt>
                <c:pt idx="49">
                  <c:v>117033</c:v>
                </c:pt>
                <c:pt idx="50">
                  <c:v>115598</c:v>
                </c:pt>
                <c:pt idx="51">
                  <c:v>112054</c:v>
                </c:pt>
                <c:pt idx="52">
                  <c:v>105272</c:v>
                </c:pt>
                <c:pt idx="53">
                  <c:v>100350</c:v>
                </c:pt>
                <c:pt idx="54">
                  <c:v>97301</c:v>
                </c:pt>
                <c:pt idx="55">
                  <c:v>94645</c:v>
                </c:pt>
                <c:pt idx="56">
                  <c:v>97597</c:v>
                </c:pt>
                <c:pt idx="57">
                  <c:v>97047</c:v>
                </c:pt>
                <c:pt idx="58">
                  <c:v>96804</c:v>
                </c:pt>
                <c:pt idx="59">
                  <c:v>94647</c:v>
                </c:pt>
                <c:pt idx="60">
                  <c:v>95137</c:v>
                </c:pt>
                <c:pt idx="61">
                  <c:v>97496</c:v>
                </c:pt>
                <c:pt idx="62">
                  <c:v>99871</c:v>
                </c:pt>
                <c:pt idx="63">
                  <c:v>97613</c:v>
                </c:pt>
                <c:pt idx="64">
                  <c:v>99149</c:v>
                </c:pt>
                <c:pt idx="65">
                  <c:v>96442</c:v>
                </c:pt>
                <c:pt idx="66">
                  <c:v>90335</c:v>
                </c:pt>
                <c:pt idx="67">
                  <c:v>88049</c:v>
                </c:pt>
                <c:pt idx="68">
                  <c:v>90269</c:v>
                </c:pt>
                <c:pt idx="69">
                  <c:v>88689</c:v>
                </c:pt>
                <c:pt idx="70">
                  <c:v>91510</c:v>
                </c:pt>
                <c:pt idx="71">
                  <c:v>91690</c:v>
                </c:pt>
                <c:pt idx="72">
                  <c:v>93063</c:v>
                </c:pt>
                <c:pt idx="73">
                  <c:v>91577</c:v>
                </c:pt>
                <c:pt idx="74">
                  <c:v>89807</c:v>
                </c:pt>
                <c:pt idx="75">
                  <c:v>89193</c:v>
                </c:pt>
                <c:pt idx="76">
                  <c:v>92338</c:v>
                </c:pt>
                <c:pt idx="77">
                  <c:v>93039</c:v>
                </c:pt>
                <c:pt idx="78">
                  <c:v>88491</c:v>
                </c:pt>
                <c:pt idx="79">
                  <c:v>85225</c:v>
                </c:pt>
                <c:pt idx="80">
                  <c:v>77511</c:v>
                </c:pt>
                <c:pt idx="81">
                  <c:v>72000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08-4912-8913-CF12D394F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2094734554"/>
        <c:axId val="2094734552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Teljes termékenységi arányszám (TFR)</c:v>
                </c:pt>
              </c:strCache>
            </c:strRef>
          </c:tx>
          <c:spPr>
            <a:ln w="25400" cap="flat">
              <a:solidFill>
                <a:srgbClr val="0E2A47"/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Sheet1!$A$2:$A$83</c:f>
              <c:strCache>
                <c:ptCount val="82"/>
                <c:pt idx="0">
                  <c:v>1900</c:v>
                </c:pt>
                <c:pt idx="6">
                  <c:v>1950</c:v>
                </c:pt>
                <c:pt idx="16">
                  <c:v>1960</c:v>
                </c:pt>
                <c:pt idx="26">
                  <c:v>1970</c:v>
                </c:pt>
                <c:pt idx="36">
                  <c:v>1980</c:v>
                </c:pt>
                <c:pt idx="46">
                  <c:v>1990</c:v>
                </c:pt>
                <c:pt idx="56">
                  <c:v>2000</c:v>
                </c:pt>
                <c:pt idx="66">
                  <c:v>2010</c:v>
                </c:pt>
                <c:pt idx="76">
                  <c:v>2020</c:v>
                </c:pt>
                <c:pt idx="81">
                  <c:v>2025</c:v>
                </c:pt>
              </c:strCache>
            </c:strRef>
          </c:cat>
          <c:val>
            <c:numRef>
              <c:f>Sheet1!$C$2:$C$83</c:f>
              <c:numCache>
                <c:formatCode>General</c:formatCode>
                <c:ptCount val="82"/>
                <c:pt idx="0">
                  <c:v>5.32</c:v>
                </c:pt>
                <c:pt idx="1">
                  <c:v>4.8600000000000003</c:v>
                </c:pt>
                <c:pt idx="2">
                  <c:v>3.8</c:v>
                </c:pt>
                <c:pt idx="3">
                  <c:v>2.84</c:v>
                </c:pt>
                <c:pt idx="4">
                  <c:v>2.48</c:v>
                </c:pt>
                <c:pt idx="5">
                  <c:v>2.54</c:v>
                </c:pt>
                <c:pt idx="6">
                  <c:v>2.62</c:v>
                </c:pt>
                <c:pt idx="7">
                  <c:v>2.54</c:v>
                </c:pt>
                <c:pt idx="8">
                  <c:v>2.48</c:v>
                </c:pt>
                <c:pt idx="9">
                  <c:v>2.75</c:v>
                </c:pt>
                <c:pt idx="10">
                  <c:v>2.97</c:v>
                </c:pt>
                <c:pt idx="11">
                  <c:v>2.81</c:v>
                </c:pt>
                <c:pt idx="12">
                  <c:v>2.6</c:v>
                </c:pt>
                <c:pt idx="13">
                  <c:v>2.29</c:v>
                </c:pt>
                <c:pt idx="14">
                  <c:v>2.16</c:v>
                </c:pt>
                <c:pt idx="15">
                  <c:v>2.09</c:v>
                </c:pt>
                <c:pt idx="16">
                  <c:v>2.02</c:v>
                </c:pt>
                <c:pt idx="17">
                  <c:v>1.94</c:v>
                </c:pt>
                <c:pt idx="18">
                  <c:v>1.79</c:v>
                </c:pt>
                <c:pt idx="19">
                  <c:v>1.82</c:v>
                </c:pt>
                <c:pt idx="20">
                  <c:v>1.81</c:v>
                </c:pt>
                <c:pt idx="21">
                  <c:v>1.82</c:v>
                </c:pt>
                <c:pt idx="22">
                  <c:v>1.89</c:v>
                </c:pt>
                <c:pt idx="23">
                  <c:v>2.0099999999999998</c:v>
                </c:pt>
                <c:pt idx="24">
                  <c:v>2.06</c:v>
                </c:pt>
                <c:pt idx="25">
                  <c:v>2.0299999999999998</c:v>
                </c:pt>
                <c:pt idx="26">
                  <c:v>1.98</c:v>
                </c:pt>
                <c:pt idx="27">
                  <c:v>1.93</c:v>
                </c:pt>
                <c:pt idx="28">
                  <c:v>1.92</c:v>
                </c:pt>
                <c:pt idx="29">
                  <c:v>1.93</c:v>
                </c:pt>
                <c:pt idx="30">
                  <c:v>2.27</c:v>
                </c:pt>
                <c:pt idx="31">
                  <c:v>2.34</c:v>
                </c:pt>
                <c:pt idx="32">
                  <c:v>2.23</c:v>
                </c:pt>
                <c:pt idx="33">
                  <c:v>2.15</c:v>
                </c:pt>
                <c:pt idx="34">
                  <c:v>2.06</c:v>
                </c:pt>
                <c:pt idx="35">
                  <c:v>2</c:v>
                </c:pt>
                <c:pt idx="36">
                  <c:v>1.91</c:v>
                </c:pt>
                <c:pt idx="37">
                  <c:v>1.87</c:v>
                </c:pt>
                <c:pt idx="38">
                  <c:v>1.79</c:v>
                </c:pt>
                <c:pt idx="39">
                  <c:v>1.74</c:v>
                </c:pt>
                <c:pt idx="40">
                  <c:v>1.75</c:v>
                </c:pt>
                <c:pt idx="41">
                  <c:v>1.85</c:v>
                </c:pt>
                <c:pt idx="42">
                  <c:v>1.84</c:v>
                </c:pt>
                <c:pt idx="43">
                  <c:v>1.82</c:v>
                </c:pt>
                <c:pt idx="44">
                  <c:v>1.81</c:v>
                </c:pt>
                <c:pt idx="45">
                  <c:v>1.8</c:v>
                </c:pt>
                <c:pt idx="46">
                  <c:v>1.86</c:v>
                </c:pt>
                <c:pt idx="47">
                  <c:v>1.87</c:v>
                </c:pt>
                <c:pt idx="48">
                  <c:v>1.77</c:v>
                </c:pt>
                <c:pt idx="49">
                  <c:v>1.68</c:v>
                </c:pt>
                <c:pt idx="50">
                  <c:v>1.64</c:v>
                </c:pt>
                <c:pt idx="51">
                  <c:v>1.57</c:v>
                </c:pt>
                <c:pt idx="52">
                  <c:v>1.45</c:v>
                </c:pt>
                <c:pt idx="53">
                  <c:v>1.37</c:v>
                </c:pt>
                <c:pt idx="54">
                  <c:v>1.32</c:v>
                </c:pt>
                <c:pt idx="55">
                  <c:v>1.28</c:v>
                </c:pt>
                <c:pt idx="56">
                  <c:v>1.32</c:v>
                </c:pt>
                <c:pt idx="57">
                  <c:v>1.31</c:v>
                </c:pt>
                <c:pt idx="58">
                  <c:v>1.3</c:v>
                </c:pt>
                <c:pt idx="59">
                  <c:v>1.27</c:v>
                </c:pt>
                <c:pt idx="60">
                  <c:v>1.27</c:v>
                </c:pt>
                <c:pt idx="61">
                  <c:v>1.3</c:v>
                </c:pt>
                <c:pt idx="62">
                  <c:v>1.34</c:v>
                </c:pt>
                <c:pt idx="63">
                  <c:v>1.31</c:v>
                </c:pt>
                <c:pt idx="64">
                  <c:v>1.35</c:v>
                </c:pt>
                <c:pt idx="65">
                  <c:v>1.32</c:v>
                </c:pt>
                <c:pt idx="66">
                  <c:v>1.25</c:v>
                </c:pt>
                <c:pt idx="67">
                  <c:v>1.23</c:v>
                </c:pt>
                <c:pt idx="68">
                  <c:v>1.34</c:v>
                </c:pt>
                <c:pt idx="69">
                  <c:v>1.34</c:v>
                </c:pt>
                <c:pt idx="70">
                  <c:v>1.42</c:v>
                </c:pt>
                <c:pt idx="71">
                  <c:v>1.45</c:v>
                </c:pt>
                <c:pt idx="72">
                  <c:v>1.51</c:v>
                </c:pt>
                <c:pt idx="73">
                  <c:v>1.51</c:v>
                </c:pt>
                <c:pt idx="74">
                  <c:v>1.5</c:v>
                </c:pt>
                <c:pt idx="75">
                  <c:v>1.51</c:v>
                </c:pt>
                <c:pt idx="76">
                  <c:v>1.59</c:v>
                </c:pt>
                <c:pt idx="77">
                  <c:v>1.61</c:v>
                </c:pt>
                <c:pt idx="78">
                  <c:v>1.55</c:v>
                </c:pt>
                <c:pt idx="79">
                  <c:v>1.51</c:v>
                </c:pt>
                <c:pt idx="80">
                  <c:v>1.39</c:v>
                </c:pt>
                <c:pt idx="81">
                  <c:v>1.31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08-4912-8913-CF12D394F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5"/>
        <c:axId val="2094734553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00" b="0" i="0" u="none" strike="noStrike">
                <a:solidFill>
                  <a:srgbClr val="2B3440"/>
                </a:solidFill>
                <a:latin typeface="Arial"/>
              </a:defRPr>
            </a:pPr>
            <a:endParaRPr lang="hu-H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00000"/>
          <c:min val="0"/>
        </c:scaling>
        <c:delete val="0"/>
        <c:axPos val="l"/>
        <c:majorGridlines>
          <c:spPr>
            <a:ln w="6350" cap="flat">
              <a:solidFill>
                <a:srgbClr val="D8E0E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6E7A88"/>
                </a:solidFill>
                <a:latin typeface="Arial"/>
              </a:defRPr>
            </a:pPr>
            <a:endParaRPr lang="hu-HU"/>
          </a:p>
        </c:txPr>
        <c:crossAx val="2094734554"/>
        <c:crosses val="autoZero"/>
        <c:crossBetween val="between"/>
        <c:majorUnit val="50000"/>
      </c:valAx>
      <c:valAx>
        <c:axId val="2094734553"/>
        <c:scaling>
          <c:orientation val="minMax"/>
          <c:max val="6"/>
          <c:min val="0"/>
        </c:scaling>
        <c:delete val="0"/>
        <c:axPos val="r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E2A47"/>
                </a:solidFill>
                <a:latin typeface="Arial"/>
              </a:defRPr>
            </a:pPr>
            <a:endParaRPr lang="hu-HU"/>
          </a:p>
        </c:txPr>
        <c:crossAx val="2094734555"/>
        <c:crosses val="max"/>
        <c:crossBetween val="between"/>
        <c:majorUnit val="1"/>
      </c:valAx>
      <c:catAx>
        <c:axId val="209473455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crossAx val="2094734553"/>
        <c:crosses val="autoZero"/>
        <c:auto val="1"/>
        <c:lblAlgn val="ctr"/>
        <c:lblOffset val="100"/>
        <c:noMultiLvlLbl val="1"/>
      </c:cat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2B3440"/>
              </a:solidFill>
            </a:defRPr>
          </a:pPr>
          <a:endParaRPr lang="hu-HU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1"/>
  <c:style val="2"/>
  <c:chart>
    <c:title>
      <c:tx>
        <c:rich>
          <a:bodyPr/>
          <a:lstStyle/>
          <a:p>
            <a:pPr algn="l">
              <a:defRPr lang="hu-HU" sz="1600" b="1" kern="120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pPr>
            <a:r>
              <a:rPr lang="hu-HU" sz="1600" b="1" kern="1200" dirty="0">
                <a:solidFill>
                  <a:srgbClr val="39ABB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Friss ET-re vetített terhességi arány korcsoportonként, 2025</a:t>
            </a:r>
          </a:p>
        </c:rich>
      </c:tx>
      <c:layout>
        <c:manualLayout>
          <c:xMode val="edge"/>
          <c:yMode val="edge"/>
          <c:x val="2.6370106033106348E-2"/>
          <c:y val="2.824858757062146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Friss ET terhességi arány</c:v>
                </c:pt>
              </c:strCache>
            </c:strRef>
          </c:tx>
          <c:spPr>
            <a:solidFill>
              <a:srgbClr val="38B1A3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0E2A47"/>
                    </a:solidFill>
                    <a:latin typeface="Arial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&lt; 35</c:v>
                </c:pt>
                <c:pt idx="1">
                  <c:v>35–37</c:v>
                </c:pt>
                <c:pt idx="2">
                  <c:v>38–40</c:v>
                </c:pt>
                <c:pt idx="3">
                  <c:v>41–42</c:v>
                </c:pt>
                <c:pt idx="4">
                  <c:v>43+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35.9</c:v>
                </c:pt>
                <c:pt idx="1">
                  <c:v>32</c:v>
                </c:pt>
                <c:pt idx="2">
                  <c:v>22.9</c:v>
                </c:pt>
                <c:pt idx="3">
                  <c:v>15.3</c:v>
                </c:pt>
                <c:pt idx="4">
                  <c:v>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0F-48BD-AE6B-D56C7615E2B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2B3440"/>
                </a:solidFill>
                <a:latin typeface="Arial"/>
              </a:defRPr>
            </a:pPr>
            <a:endParaRPr lang="hu-HU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0"/>
          <c:min val="0"/>
        </c:scaling>
        <c:delete val="0"/>
        <c:axPos val="l"/>
        <c:majorGridlines>
          <c:spPr>
            <a:ln w="6350" cap="flat">
              <a:solidFill>
                <a:srgbClr val="D8E0E8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E7A88"/>
                </a:solidFill>
                <a:latin typeface="Arial"/>
              </a:defRPr>
            </a:pPr>
            <a:endParaRPr lang="hu-HU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746042064811815E-2"/>
          <c:y val="9.919813538748979E-3"/>
          <c:w val="0.93231554075467271"/>
          <c:h val="0.5205423456271326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Egyáltalán nem, pesszimista vagyok</c:v>
                </c:pt>
              </c:strCache>
            </c:strRef>
          </c:tx>
          <c:spPr>
            <a:solidFill>
              <a:srgbClr val="E2233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D61F-4DF8-ABF0-C43909C9E6C7}"/>
              </c:ext>
            </c:extLst>
          </c:dPt>
          <c:dLbls>
            <c:spPr>
              <a:solidFill>
                <a:srgbClr val="E22335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Calibri" panose="020F0502020204030204" pitchFamily="34" charset="0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Munka1!$A$2</c:f>
              <c:numCache>
                <c:formatCode>General</c:formatCode>
                <c:ptCount val="1"/>
              </c:numCache>
            </c:numRef>
          </c:cat>
          <c:val>
            <c:numRef>
              <c:f>Munka1!$B$2</c:f>
              <c:numCache>
                <c:formatCode>###0.0</c:formatCode>
                <c:ptCount val="1"/>
                <c:pt idx="0">
                  <c:v>3.6977188592445009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1F-4DF8-ABF0-C43909C9E6C7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Inkább nem bízom</c:v>
                </c:pt>
              </c:strCache>
            </c:strRef>
          </c:tx>
          <c:spPr>
            <a:solidFill>
              <a:srgbClr val="EE7B86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D61F-4DF8-ABF0-C43909C9E6C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Calibri" panose="020F0502020204030204" pitchFamily="34" charset="0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Munka1!$A$2</c:f>
              <c:numCache>
                <c:formatCode>General</c:formatCode>
                <c:ptCount val="1"/>
              </c:numCache>
            </c:numRef>
          </c:cat>
          <c:val>
            <c:numRef>
              <c:f>Munka1!$C$2</c:f>
              <c:numCache>
                <c:formatCode>###0.0</c:formatCode>
                <c:ptCount val="1"/>
                <c:pt idx="0">
                  <c:v>8.5324502153869481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61F-4DF8-ABF0-C43909C9E6C7}"/>
            </c:ext>
          </c:extLst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Inkább bízom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Calibri" panose="020F0502020204030204" pitchFamily="34" charset="0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Munka1!$A$2</c:f>
              <c:numCache>
                <c:formatCode>General</c:formatCode>
                <c:ptCount val="1"/>
              </c:numCache>
            </c:numRef>
          </c:cat>
          <c:val>
            <c:numRef>
              <c:f>Munka1!$D$2</c:f>
              <c:numCache>
                <c:formatCode>###0.0</c:formatCode>
                <c:ptCount val="1"/>
                <c:pt idx="0">
                  <c:v>49.385743922028098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1F-4DF8-ABF0-C43909C9E6C7}"/>
            </c:ext>
          </c:extLst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Teljes mértékben bízom, biztos vagyok benne, hogy lesz gyermekem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Calibri" panose="020F0502020204030204" pitchFamily="34" charset="0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Munka1!$A$2</c:f>
              <c:numCache>
                <c:formatCode>General</c:formatCode>
                <c:ptCount val="1"/>
              </c:numCache>
            </c:numRef>
          </c:cat>
          <c:val>
            <c:numRef>
              <c:f>Munka1!$E$2</c:f>
              <c:numCache>
                <c:formatCode>###0.0</c:formatCode>
                <c:ptCount val="1"/>
                <c:pt idx="0">
                  <c:v>33.142449949881694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61F-4DF8-ABF0-C43909C9E6C7}"/>
            </c:ext>
          </c:extLst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Nem tudja / Nem válaszol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Calibri" panose="020F0502020204030204" pitchFamily="34" charset="0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Munka1!$A$2</c:f>
              <c:numCache>
                <c:formatCode>General</c:formatCode>
                <c:ptCount val="1"/>
              </c:numCache>
            </c:numRef>
          </c:cat>
          <c:val>
            <c:numRef>
              <c:f>Munka1!$F$2</c:f>
              <c:numCache>
                <c:formatCode>###0.0</c:formatCode>
                <c:ptCount val="1"/>
                <c:pt idx="0">
                  <c:v>5.2416370534587635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61F-4DF8-ABF0-C43909C9E6C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236397056"/>
        <c:axId val="236326272"/>
      </c:barChart>
      <c:valAx>
        <c:axId val="236326272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pPr>
            <a:endParaRPr lang="hu-HU"/>
          </a:p>
        </c:txPr>
        <c:crossAx val="236397056"/>
        <c:crosses val="autoZero"/>
        <c:crossBetween val="between"/>
      </c:valAx>
      <c:catAx>
        <c:axId val="23639705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pPr>
            <a:endParaRPr lang="hu-HU"/>
          </a:p>
        </c:txPr>
        <c:crossAx val="2363262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9653581243850304E-2"/>
          <c:y val="0.57185957093682771"/>
          <c:w val="0.9803464187561497"/>
          <c:h val="0.426938992326890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Calibri" panose="020F0502020204030204" pitchFamily="34" charset="0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solidFill>
        <a:schemeClr val="bg2">
          <a:lumMod val="25000"/>
        </a:schemeClr>
      </a:solidFill>
    </a:ln>
    <a:effectLst/>
  </c:spPr>
  <c:txPr>
    <a:bodyPr/>
    <a:lstStyle/>
    <a:p>
      <a:pPr>
        <a:defRPr sz="1600" b="1">
          <a:latin typeface="+mj-lt"/>
          <a:cs typeface="Calibri" panose="020F0502020204030204" pitchFamily="34" charset="0"/>
        </a:defRPr>
      </a:pPr>
      <a:endParaRPr lang="hu-H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3.6746042064811815E-2"/>
          <c:y val="9.919813538748979E-3"/>
          <c:w val="0.93231554075467271"/>
          <c:h val="0.6924857802987816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Egyáltalán nem</c:v>
                </c:pt>
              </c:strCache>
            </c:strRef>
          </c:tx>
          <c:spPr>
            <a:solidFill>
              <a:srgbClr val="E2233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582D-47DB-8AEC-48F6D768989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Calibri" panose="020F0502020204030204" pitchFamily="34" charset="0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Munka1!$A$2</c:f>
              <c:numCache>
                <c:formatCode>General</c:formatCode>
                <c:ptCount val="1"/>
              </c:numCache>
            </c:numRef>
          </c:cat>
          <c:val>
            <c:numRef>
              <c:f>Munka1!$B$2</c:f>
              <c:numCache>
                <c:formatCode>###0.0</c:formatCode>
                <c:ptCount val="1"/>
                <c:pt idx="0">
                  <c:v>22.071015223737469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2D-47DB-8AEC-48F6D768989B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Inkább nem</c:v>
                </c:pt>
              </c:strCache>
            </c:strRef>
          </c:tx>
          <c:spPr>
            <a:solidFill>
              <a:srgbClr val="EE7B86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582D-47DB-8AEC-48F6D768989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Calibri" panose="020F0502020204030204" pitchFamily="34" charset="0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Munka1!$A$2</c:f>
              <c:numCache>
                <c:formatCode>General</c:formatCode>
                <c:ptCount val="1"/>
              </c:numCache>
            </c:numRef>
          </c:cat>
          <c:val>
            <c:numRef>
              <c:f>Munka1!$C$2</c:f>
              <c:numCache>
                <c:formatCode>###0.0</c:formatCode>
                <c:ptCount val="1"/>
                <c:pt idx="0">
                  <c:v>30.35878074846719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2D-47DB-8AEC-48F6D768989B}"/>
            </c:ext>
          </c:extLst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Inkább igen</c:v>
                </c:pt>
              </c:strCache>
            </c:strRef>
          </c:tx>
          <c:spPr>
            <a:solidFill>
              <a:srgbClr val="4BB6A9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Calibri" panose="020F0502020204030204" pitchFamily="34" charset="0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Munka1!$A$2</c:f>
              <c:numCache>
                <c:formatCode>General</c:formatCode>
                <c:ptCount val="1"/>
              </c:numCache>
            </c:numRef>
          </c:cat>
          <c:val>
            <c:numRef>
              <c:f>Munka1!$D$2</c:f>
              <c:numCache>
                <c:formatCode>###0.0</c:formatCode>
                <c:ptCount val="1"/>
                <c:pt idx="0">
                  <c:v>30.680023723926997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2D-47DB-8AEC-48F6D768989B}"/>
            </c:ext>
          </c:extLst>
        </c:ser>
        <c:ser>
          <c:idx val="3"/>
          <c:order val="3"/>
          <c:tx>
            <c:strRef>
              <c:f>Munka1!$E$1</c:f>
              <c:strCache>
                <c:ptCount val="1"/>
                <c:pt idx="0">
                  <c:v>Teljes mértékben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Calibri" panose="020F0502020204030204" pitchFamily="34" charset="0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Munka1!$A$2</c:f>
              <c:numCache>
                <c:formatCode>General</c:formatCode>
                <c:ptCount val="1"/>
              </c:numCache>
            </c:numRef>
          </c:cat>
          <c:val>
            <c:numRef>
              <c:f>Munka1!$E$2</c:f>
              <c:numCache>
                <c:formatCode>###0.0</c:formatCode>
                <c:ptCount val="1"/>
                <c:pt idx="0">
                  <c:v>9.6952424186831827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82D-47DB-8AEC-48F6D768989B}"/>
            </c:ext>
          </c:extLst>
        </c:ser>
        <c:ser>
          <c:idx val="4"/>
          <c:order val="4"/>
          <c:tx>
            <c:strRef>
              <c:f>Munka1!$F$1</c:f>
              <c:strCache>
                <c:ptCount val="1"/>
                <c:pt idx="0">
                  <c:v>Nem tudja / Nem válaszol</c:v>
                </c:pt>
              </c:strCache>
            </c:strRef>
          </c:tx>
          <c:spPr>
            <a:solidFill>
              <a:schemeClr val="accent5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Calibri" panose="020F0502020204030204" pitchFamily="34" charset="0"/>
                  </a:defRPr>
                </a:pPr>
                <a:endParaRPr lang="hu-H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Munka1!$A$2</c:f>
              <c:numCache>
                <c:formatCode>General</c:formatCode>
                <c:ptCount val="1"/>
              </c:numCache>
            </c:numRef>
          </c:cat>
          <c:val>
            <c:numRef>
              <c:f>Munka1!$F$2</c:f>
              <c:numCache>
                <c:formatCode>###0.0</c:formatCode>
                <c:ptCount val="1"/>
                <c:pt idx="0">
                  <c:v>7.1949378851851638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82D-47DB-8AEC-48F6D768989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236397056"/>
        <c:axId val="236326272"/>
      </c:barChart>
      <c:valAx>
        <c:axId val="236326272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pPr>
            <a:endParaRPr lang="hu-HU"/>
          </a:p>
        </c:txPr>
        <c:crossAx val="236397056"/>
        <c:crosses val="autoZero"/>
        <c:crossBetween val="between"/>
      </c:valAx>
      <c:catAx>
        <c:axId val="23639705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Calibri" panose="020F0502020204030204" pitchFamily="34" charset="0"/>
              </a:defRPr>
            </a:pPr>
            <a:endParaRPr lang="hu-HU"/>
          </a:p>
        </c:txPr>
        <c:crossAx val="2363262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5495647767222957E-2"/>
          <c:y val="0.76546696806236625"/>
          <c:w val="0.96450435223277708"/>
          <c:h val="0.231226427424717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j-lt"/>
              <a:ea typeface="+mn-ea"/>
              <a:cs typeface="Calibri" panose="020F0502020204030204" pitchFamily="34" charset="0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solidFill>
        <a:schemeClr val="bg2">
          <a:lumMod val="25000"/>
        </a:schemeClr>
      </a:solidFill>
    </a:ln>
    <a:effectLst/>
  </c:spPr>
  <c:txPr>
    <a:bodyPr/>
    <a:lstStyle/>
    <a:p>
      <a:pPr>
        <a:defRPr sz="1600" b="1">
          <a:latin typeface="+mj-lt"/>
          <a:cs typeface="Calibri" panose="020F0502020204030204" pitchFamily="34" charset="0"/>
        </a:defRPr>
      </a:pPr>
      <a:endParaRPr lang="hu-H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1"/>
  <c:style val="2"/>
  <c:chart>
    <c:title>
      <c:tx>
        <c:rich>
          <a:bodyPr/>
          <a:lstStyle/>
          <a:p>
            <a:pPr>
              <a:defRPr sz="1150" b="1">
                <a:solidFill>
                  <a:srgbClr val="0E2A47"/>
                </a:solidFill>
                <a:latin typeface="Calibri"/>
              </a:defRPr>
            </a:pPr>
            <a:r>
              <a:rPr lang="hu-HU"/>
              <a:t>Ciklusok, kezelt páciensek és embrióbeültetések, 2017–2025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Ciklusok</c:v>
                </c:pt>
              </c:strCache>
            </c:strRef>
          </c:tx>
          <c:spPr>
            <a:ln w="28575">
              <a:solidFill>
                <a:srgbClr val="38B1A3"/>
              </a:solidFill>
            </a:ln>
          </c:spPr>
          <c:marker>
            <c:symbol val="circle"/>
            <c:size val="5"/>
          </c:marker>
          <c:cat>
            <c:strRef>
              <c:f>Sheet1!$A$2:$A$10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6685</c:v>
                </c:pt>
                <c:pt idx="1">
                  <c:v>8013</c:v>
                </c:pt>
                <c:pt idx="2">
                  <c:v>9494</c:v>
                </c:pt>
                <c:pt idx="3">
                  <c:v>9398</c:v>
                </c:pt>
                <c:pt idx="4">
                  <c:v>12237</c:v>
                </c:pt>
                <c:pt idx="5">
                  <c:v>14141</c:v>
                </c:pt>
                <c:pt idx="6">
                  <c:v>16044</c:v>
                </c:pt>
                <c:pt idx="7">
                  <c:v>18016</c:v>
                </c:pt>
                <c:pt idx="8">
                  <c:v>17436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5C-4E00-A867-5A2D67622D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Kezelt páciensek</c:v>
                </c:pt>
              </c:strCache>
            </c:strRef>
          </c:tx>
          <c:spPr>
            <a:ln w="28575">
              <a:solidFill>
                <a:srgbClr val="0E2A47"/>
              </a:solidFill>
            </a:ln>
          </c:spPr>
          <c:marker>
            <c:symbol val="circle"/>
            <c:size val="5"/>
          </c:marker>
          <c:cat>
            <c:strRef>
              <c:f>Sheet1!$A$2:$A$10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5423</c:v>
                </c:pt>
                <c:pt idx="1">
                  <c:v>6226</c:v>
                </c:pt>
                <c:pt idx="2">
                  <c:v>7036</c:v>
                </c:pt>
                <c:pt idx="3">
                  <c:v>6981</c:v>
                </c:pt>
                <c:pt idx="4">
                  <c:v>8657</c:v>
                </c:pt>
                <c:pt idx="5">
                  <c:v>9799</c:v>
                </c:pt>
                <c:pt idx="6">
                  <c:v>10597</c:v>
                </c:pt>
                <c:pt idx="7">
                  <c:v>10397</c:v>
                </c:pt>
                <c:pt idx="8">
                  <c:v>9883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5C-4E00-A867-5A2D67622D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Embrióbeültetések</c:v>
                </c:pt>
              </c:strCache>
            </c:strRef>
          </c:tx>
          <c:spPr>
            <a:ln w="28575">
              <a:solidFill>
                <a:srgbClr val="1B9DD9"/>
              </a:solidFill>
            </a:ln>
          </c:spPr>
          <c:marker>
            <c:symbol val="circle"/>
            <c:size val="5"/>
          </c:marker>
          <c:cat>
            <c:strRef>
              <c:f>Sheet1!$A$2:$A$10</c:f>
              <c:strCache>
                <c:ptCount val="9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5783</c:v>
                </c:pt>
                <c:pt idx="1">
                  <c:v>6721</c:v>
                </c:pt>
                <c:pt idx="2">
                  <c:v>7902</c:v>
                </c:pt>
                <c:pt idx="3">
                  <c:v>7605</c:v>
                </c:pt>
                <c:pt idx="4">
                  <c:v>9544</c:v>
                </c:pt>
                <c:pt idx="5">
                  <c:v>10539</c:v>
                </c:pt>
                <c:pt idx="6">
                  <c:v>12183</c:v>
                </c:pt>
                <c:pt idx="7">
                  <c:v>13852</c:v>
                </c:pt>
                <c:pt idx="8">
                  <c:v>13368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5C-4E00-A867-5A2D67622D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2B3440"/>
                </a:solidFill>
                <a:latin typeface="Calibri"/>
              </a:defRPr>
            </a:pPr>
            <a:endParaRPr lang="hu-HU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  <c:max val="20000"/>
          <c:min val="0"/>
        </c:scaling>
        <c:delete val="0"/>
        <c:axPos val="l"/>
        <c:majorGridlines>
          <c:spPr>
            <a:ln w="6350">
              <a:solidFill>
                <a:srgbClr val="D8E0E8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6E7A88"/>
                </a:solidFill>
                <a:latin typeface="Calibri"/>
              </a:defRPr>
            </a:pPr>
            <a:endParaRPr lang="hu-HU"/>
          </a:p>
        </c:txPr>
        <c:crossAx val="2118791784"/>
        <c:crosses val="autoZero"/>
        <c:crossBetween val="between"/>
        <c:majorUnit val="5000"/>
      </c:valAx>
    </c:plotArea>
    <c:legend>
      <c:legendPos val="b"/>
      <c:layout>
        <c:manualLayout>
          <c:xMode val="edge"/>
          <c:yMode val="edge"/>
          <c:x val="0.21187177991639933"/>
          <c:y val="0.91821143190434529"/>
          <c:w val="0.56082434140176918"/>
          <c:h val="6.697375328083989E-2"/>
        </c:manualLayout>
      </c:layout>
      <c:overlay val="0"/>
      <c:txPr>
        <a:bodyPr/>
        <a:lstStyle/>
        <a:p>
          <a:pPr>
            <a:defRPr sz="1000">
              <a:solidFill>
                <a:srgbClr val="2B3440"/>
              </a:solidFill>
              <a:latin typeface="Calibri"/>
            </a:defRPr>
          </a:pPr>
          <a:endParaRPr lang="hu-H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hu-H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sz="1400" b="1" dirty="0">
                <a:solidFill>
                  <a:srgbClr val="0E2A47"/>
                </a:solidFill>
                <a:latin typeface="Calibri"/>
              </a:rPr>
              <a:t>Intézetek</a:t>
            </a:r>
            <a:r>
              <a:rPr lang="hu-HU" sz="1400" b="1" baseline="0" dirty="0">
                <a:solidFill>
                  <a:srgbClr val="0E2A47"/>
                </a:solidFill>
                <a:latin typeface="Calibri"/>
              </a:rPr>
              <a:t> átlag előjegyzési ideje (nap) 2026. 1-36. hét (átlag és SD)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Munka2!$C$3</c:f>
              <c:strCache>
                <c:ptCount val="1"/>
                <c:pt idx="0">
                  <c:v>Átlag</c:v>
                </c:pt>
              </c:strCache>
            </c:strRef>
          </c:tx>
          <c:spPr>
            <a:solidFill>
              <a:srgbClr val="38B1A3"/>
            </a:solidFill>
            <a:ln>
              <a:solidFill>
                <a:srgbClr val="38B1A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BarType val="both"/>
            <c:errValType val="cust"/>
            <c:noEndCap val="0"/>
            <c:plus>
              <c:numRef>
                <c:f>Munka2!$D$4:$D$16</c:f>
                <c:numCache>
                  <c:formatCode>General</c:formatCode>
                  <c:ptCount val="13"/>
                  <c:pt idx="0">
                    <c:v>6.9653403640134197</c:v>
                  </c:pt>
                  <c:pt idx="1">
                    <c:v>15.743906384226694</c:v>
                  </c:pt>
                  <c:pt idx="2">
                    <c:v>4.1194353859673125</c:v>
                  </c:pt>
                  <c:pt idx="3">
                    <c:v>6.2042273471230818</c:v>
                  </c:pt>
                  <c:pt idx="4">
                    <c:v>23.991174848019316</c:v>
                  </c:pt>
                  <c:pt idx="5">
                    <c:v>8.7223271892677037</c:v>
                  </c:pt>
                  <c:pt idx="6">
                    <c:v>4.5080693290620832</c:v>
                  </c:pt>
                  <c:pt idx="7">
                    <c:v>6.2182977486412003</c:v>
                  </c:pt>
                  <c:pt idx="8">
                    <c:v>5.8157999803779967</c:v>
                  </c:pt>
                  <c:pt idx="9">
                    <c:v>2.5294899343012007</c:v>
                  </c:pt>
                  <c:pt idx="10">
                    <c:v>17.803172222288655</c:v>
                  </c:pt>
                  <c:pt idx="11">
                    <c:v>11.604620928352475</c:v>
                  </c:pt>
                  <c:pt idx="12">
                    <c:v>37.156222546830293</c:v>
                  </c:pt>
                </c:numCache>
              </c:numRef>
            </c:plus>
            <c:minus>
              <c:numRef>
                <c:f>Munka2!$D$4:$D$16</c:f>
                <c:numCache>
                  <c:formatCode>General</c:formatCode>
                  <c:ptCount val="13"/>
                  <c:pt idx="0">
                    <c:v>6.9653403640134197</c:v>
                  </c:pt>
                  <c:pt idx="1">
                    <c:v>15.743906384226694</c:v>
                  </c:pt>
                  <c:pt idx="2">
                    <c:v>4.1194353859673125</c:v>
                  </c:pt>
                  <c:pt idx="3">
                    <c:v>6.2042273471230818</c:v>
                  </c:pt>
                  <c:pt idx="4">
                    <c:v>23.991174848019316</c:v>
                  </c:pt>
                  <c:pt idx="5">
                    <c:v>8.7223271892677037</c:v>
                  </c:pt>
                  <c:pt idx="6">
                    <c:v>4.5080693290620832</c:v>
                  </c:pt>
                  <c:pt idx="7">
                    <c:v>6.2182977486412003</c:v>
                  </c:pt>
                  <c:pt idx="8">
                    <c:v>5.8157999803779967</c:v>
                  </c:pt>
                  <c:pt idx="9">
                    <c:v>2.5294899343012007</c:v>
                  </c:pt>
                  <c:pt idx="10">
                    <c:v>17.803172222288655</c:v>
                  </c:pt>
                  <c:pt idx="11">
                    <c:v>11.604620928352475</c:v>
                  </c:pt>
                  <c:pt idx="12">
                    <c:v>37.156222546830293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Munka2!$B$4:$B$16</c:f>
              <c:strCache>
                <c:ptCount val="13"/>
                <c:pt idx="0">
                  <c:v>DREK Istenhegy</c:v>
                </c:pt>
                <c:pt idx="1">
                  <c:v>DREK Angyalföld</c:v>
                </c:pt>
                <c:pt idx="2">
                  <c:v>DREK Pesterzsébet</c:v>
                </c:pt>
                <c:pt idx="3">
                  <c:v>DREK Gazdagrét</c:v>
                </c:pt>
                <c:pt idx="4">
                  <c:v>DREK Győr</c:v>
                </c:pt>
                <c:pt idx="5">
                  <c:v>DREK Tapolca</c:v>
                </c:pt>
                <c:pt idx="6">
                  <c:v>DREK Kútvölgyi</c:v>
                </c:pt>
                <c:pt idx="7">
                  <c:v>DREK Kaposvár</c:v>
                </c:pt>
                <c:pt idx="8">
                  <c:v>Szeged</c:v>
                </c:pt>
                <c:pt idx="9">
                  <c:v>Pécs</c:v>
                </c:pt>
                <c:pt idx="10">
                  <c:v>Debrecen</c:v>
                </c:pt>
                <c:pt idx="11">
                  <c:v>SOTE ARO</c:v>
                </c:pt>
                <c:pt idx="12">
                  <c:v>SOTE ARC</c:v>
                </c:pt>
              </c:strCache>
            </c:strRef>
          </c:cat>
          <c:val>
            <c:numRef>
              <c:f>Munka2!$C$4:$C$16</c:f>
              <c:numCache>
                <c:formatCode>0.0</c:formatCode>
                <c:ptCount val="13"/>
                <c:pt idx="0">
                  <c:v>19.114285714285714</c:v>
                </c:pt>
                <c:pt idx="1">
                  <c:v>26.8</c:v>
                </c:pt>
                <c:pt idx="2">
                  <c:v>9.8285714285714292</c:v>
                </c:pt>
                <c:pt idx="3">
                  <c:v>15.485714285714286</c:v>
                </c:pt>
                <c:pt idx="4">
                  <c:v>103.8</c:v>
                </c:pt>
                <c:pt idx="5">
                  <c:v>18.457142857142856</c:v>
                </c:pt>
                <c:pt idx="6">
                  <c:v>11.171428571428571</c:v>
                </c:pt>
                <c:pt idx="7">
                  <c:v>32.457142857142856</c:v>
                </c:pt>
                <c:pt idx="8">
                  <c:v>33</c:v>
                </c:pt>
                <c:pt idx="9">
                  <c:v>31.685714285714287</c:v>
                </c:pt>
                <c:pt idx="10">
                  <c:v>59.4</c:v>
                </c:pt>
                <c:pt idx="11">
                  <c:v>18.742857142857144</c:v>
                </c:pt>
                <c:pt idx="12">
                  <c:v>101.34285714285714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B3-4A92-89C5-48684811AA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60954720"/>
        <c:axId val="1360976768"/>
      </c:barChart>
      <c:catAx>
        <c:axId val="136095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360976768"/>
        <c:crosses val="autoZero"/>
        <c:auto val="1"/>
        <c:lblAlgn val="ctr"/>
        <c:lblOffset val="100"/>
        <c:noMultiLvlLbl val="0"/>
      </c:catAx>
      <c:valAx>
        <c:axId val="1360976768"/>
        <c:scaling>
          <c:orientation val="minMax"/>
          <c:max val="1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360954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175"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/>
              <a:t>Becsült</a:t>
            </a:r>
            <a:r>
              <a:rPr lang="hu-HU" baseline="0"/>
              <a:t> kumulatív élveszülés (%) - intézeti bontás 2024 (teljes és referenciacsoport)</a:t>
            </a:r>
            <a:endParaRPr lang="hu-H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>
        <c:manualLayout>
          <c:layoutTarget val="inner"/>
          <c:xMode val="edge"/>
          <c:yMode val="edge"/>
          <c:x val="0.12144892053641358"/>
          <c:y val="0.25025940337224389"/>
          <c:w val="0.8490142533436168"/>
          <c:h val="0.600345700950805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'Becsült kumulatív'!$C$3</c:f>
              <c:strCache>
                <c:ptCount val="1"/>
                <c:pt idx="0">
                  <c:v>TELJ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'Becsült kumulatív'!$B$4:$B$16</c:f>
              <c:strCache>
                <c:ptCount val="13"/>
                <c:pt idx="0">
                  <c:v>Kútvölgyi</c:v>
                </c:pt>
                <c:pt idx="1">
                  <c:v>Debrecen</c:v>
                </c:pt>
                <c:pt idx="2">
                  <c:v>Gazdagréti</c:v>
                </c:pt>
                <c:pt idx="3">
                  <c:v>Istenhegyi</c:v>
                </c:pt>
                <c:pt idx="4">
                  <c:v>Győr</c:v>
                </c:pt>
                <c:pt idx="5">
                  <c:v>Pesterzsébeti</c:v>
                </c:pt>
                <c:pt idx="6">
                  <c:v>Kaposvár</c:v>
                </c:pt>
                <c:pt idx="7">
                  <c:v>Tapolca</c:v>
                </c:pt>
                <c:pt idx="8">
                  <c:v>Pécs</c:v>
                </c:pt>
                <c:pt idx="9">
                  <c:v>Angyalföldi</c:v>
                </c:pt>
                <c:pt idx="10">
                  <c:v>SOTE ARC</c:v>
                </c:pt>
                <c:pt idx="11">
                  <c:v>SOTE ARO</c:v>
                </c:pt>
                <c:pt idx="12">
                  <c:v>Szeged</c:v>
                </c:pt>
              </c:strCache>
              <c:extLst/>
            </c:strRef>
          </c:cat>
          <c:val>
            <c:numRef>
              <c:f>'Becsült kumulatív'!$C$4:$C$16</c:f>
              <c:numCache>
                <c:formatCode>General</c:formatCode>
                <c:ptCount val="13"/>
                <c:pt idx="0">
                  <c:v>19.73</c:v>
                </c:pt>
                <c:pt idx="1">
                  <c:v>26.11</c:v>
                </c:pt>
                <c:pt idx="2">
                  <c:v>17.149999999999999</c:v>
                </c:pt>
                <c:pt idx="3">
                  <c:v>29.21</c:v>
                </c:pt>
                <c:pt idx="4">
                  <c:v>43.98</c:v>
                </c:pt>
                <c:pt idx="5">
                  <c:v>29.6</c:v>
                </c:pt>
                <c:pt idx="6">
                  <c:v>17.739999999999998</c:v>
                </c:pt>
                <c:pt idx="7">
                  <c:v>28.1</c:v>
                </c:pt>
                <c:pt idx="8">
                  <c:v>22.53</c:v>
                </c:pt>
                <c:pt idx="9">
                  <c:v>16.61</c:v>
                </c:pt>
                <c:pt idx="10">
                  <c:v>31.88</c:v>
                </c:pt>
                <c:pt idx="11">
                  <c:v>30.56</c:v>
                </c:pt>
                <c:pt idx="12">
                  <c:v>26.25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72F2-4B68-9E85-A9BE9F18D641}"/>
            </c:ext>
          </c:extLst>
        </c:ser>
        <c:ser>
          <c:idx val="1"/>
          <c:order val="1"/>
          <c:tx>
            <c:strRef>
              <c:f>'Becsült kumulatív'!$D$3</c:f>
              <c:strCache>
                <c:ptCount val="1"/>
                <c:pt idx="0">
                  <c:v>REF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'Becsült kumulatív'!$B$4:$B$16</c:f>
              <c:strCache>
                <c:ptCount val="13"/>
                <c:pt idx="0">
                  <c:v>Kútvölgyi</c:v>
                </c:pt>
                <c:pt idx="1">
                  <c:v>Debrecen</c:v>
                </c:pt>
                <c:pt idx="2">
                  <c:v>Gazdagréti</c:v>
                </c:pt>
                <c:pt idx="3">
                  <c:v>Istenhegyi</c:v>
                </c:pt>
                <c:pt idx="4">
                  <c:v>Győr</c:v>
                </c:pt>
                <c:pt idx="5">
                  <c:v>Pesterzsébeti</c:v>
                </c:pt>
                <c:pt idx="6">
                  <c:v>Kaposvár</c:v>
                </c:pt>
                <c:pt idx="7">
                  <c:v>Tapolca</c:v>
                </c:pt>
                <c:pt idx="8">
                  <c:v>Pécs</c:v>
                </c:pt>
                <c:pt idx="9">
                  <c:v>Angyalföldi</c:v>
                </c:pt>
                <c:pt idx="10">
                  <c:v>SOTE ARC</c:v>
                </c:pt>
                <c:pt idx="11">
                  <c:v>SOTE ARO</c:v>
                </c:pt>
                <c:pt idx="12">
                  <c:v>Szeged</c:v>
                </c:pt>
              </c:strCache>
              <c:extLst/>
            </c:strRef>
          </c:cat>
          <c:val>
            <c:numRef>
              <c:f>'Becsült kumulatív'!$D$4:$D$16</c:f>
              <c:numCache>
                <c:formatCode>General</c:formatCode>
                <c:ptCount val="13"/>
                <c:pt idx="0">
                  <c:v>26.85</c:v>
                </c:pt>
                <c:pt idx="1">
                  <c:v>32.979999999999997</c:v>
                </c:pt>
                <c:pt idx="2">
                  <c:v>23.39</c:v>
                </c:pt>
                <c:pt idx="3">
                  <c:v>39.92</c:v>
                </c:pt>
                <c:pt idx="4">
                  <c:v>57.41</c:v>
                </c:pt>
                <c:pt idx="5">
                  <c:v>42.12</c:v>
                </c:pt>
                <c:pt idx="6">
                  <c:v>27.69</c:v>
                </c:pt>
                <c:pt idx="7">
                  <c:v>39.909999999999997</c:v>
                </c:pt>
                <c:pt idx="8">
                  <c:v>31.33</c:v>
                </c:pt>
                <c:pt idx="9">
                  <c:v>28.38</c:v>
                </c:pt>
                <c:pt idx="10">
                  <c:v>45.05</c:v>
                </c:pt>
                <c:pt idx="11">
                  <c:v>46.78</c:v>
                </c:pt>
                <c:pt idx="12">
                  <c:v>34.03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72F2-4B68-9E85-A9BE9F18D6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557584655"/>
        <c:axId val="557585071"/>
      </c:barChart>
      <c:catAx>
        <c:axId val="5575846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57585071"/>
        <c:crosses val="autoZero"/>
        <c:auto val="1"/>
        <c:lblAlgn val="ctr"/>
        <c:lblOffset val="100"/>
        <c:noMultiLvlLbl val="0"/>
      </c:catAx>
      <c:valAx>
        <c:axId val="557585071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5575846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solidFill>
        <a:schemeClr val="bg1">
          <a:lumMod val="75000"/>
        </a:schemeClr>
      </a:solidFill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dirty="0"/>
              <a:t>Friss ET-re vetített klinikai terhességi arány 2024-2025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Munka2!$D$21</c:f>
              <c:strCache>
                <c:ptCount val="1"/>
                <c:pt idx="0">
                  <c:v>Friss ET 2024</c:v>
                </c:pt>
              </c:strCache>
            </c:strRef>
          </c:tx>
          <c:spPr>
            <a:solidFill>
              <a:schemeClr val="accent5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Munka2!$C$22:$C$34</c:f>
              <c:strCache>
                <c:ptCount val="13"/>
                <c:pt idx="0">
                  <c:v>Kútvölgyi</c:v>
                </c:pt>
                <c:pt idx="1">
                  <c:v>Debrecen</c:v>
                </c:pt>
                <c:pt idx="2">
                  <c:v>Gazdagréti</c:v>
                </c:pt>
                <c:pt idx="3">
                  <c:v>Istenhegyi</c:v>
                </c:pt>
                <c:pt idx="4">
                  <c:v>Győr</c:v>
                </c:pt>
                <c:pt idx="5">
                  <c:v>Pesterzsébeti</c:v>
                </c:pt>
                <c:pt idx="6">
                  <c:v>Kaposvár</c:v>
                </c:pt>
                <c:pt idx="7">
                  <c:v>Tapolca</c:v>
                </c:pt>
                <c:pt idx="8">
                  <c:v>Pécs</c:v>
                </c:pt>
                <c:pt idx="9">
                  <c:v>Angyalföldi</c:v>
                </c:pt>
                <c:pt idx="10">
                  <c:v>SOTE ARC</c:v>
                </c:pt>
                <c:pt idx="11">
                  <c:v>SOTE ARO</c:v>
                </c:pt>
                <c:pt idx="12">
                  <c:v>Szeged</c:v>
                </c:pt>
              </c:strCache>
            </c:strRef>
          </c:cat>
          <c:val>
            <c:numRef>
              <c:f>Munka2!$D$22:$D$34</c:f>
              <c:numCache>
                <c:formatCode>0.0%</c:formatCode>
                <c:ptCount val="13"/>
                <c:pt idx="0">
                  <c:v>0.17599999999999999</c:v>
                </c:pt>
                <c:pt idx="1">
                  <c:v>0.32669999999999999</c:v>
                </c:pt>
                <c:pt idx="2">
                  <c:v>0.20269999999999999</c:v>
                </c:pt>
                <c:pt idx="3">
                  <c:v>0.31440000000000001</c:v>
                </c:pt>
                <c:pt idx="4">
                  <c:v>0.4667</c:v>
                </c:pt>
                <c:pt idx="5">
                  <c:v>0.35809999999999997</c:v>
                </c:pt>
                <c:pt idx="6">
                  <c:v>0.20119999999999999</c:v>
                </c:pt>
                <c:pt idx="7">
                  <c:v>0.30549999999999999</c:v>
                </c:pt>
                <c:pt idx="8">
                  <c:v>0.3306</c:v>
                </c:pt>
                <c:pt idx="9">
                  <c:v>0.32379999999999998</c:v>
                </c:pt>
                <c:pt idx="10">
                  <c:v>0.40260000000000001</c:v>
                </c:pt>
                <c:pt idx="11">
                  <c:v>0.3866</c:v>
                </c:pt>
                <c:pt idx="12">
                  <c:v>0.33429999999999999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51-4F76-85B7-3C99AA1FE154}"/>
            </c:ext>
          </c:extLst>
        </c:ser>
        <c:ser>
          <c:idx val="1"/>
          <c:order val="1"/>
          <c:tx>
            <c:strRef>
              <c:f>Munka2!$F$21</c:f>
              <c:strCache>
                <c:ptCount val="1"/>
                <c:pt idx="0">
                  <c:v>Friss ET 2025</c:v>
                </c:pt>
              </c:strCache>
            </c:strRef>
          </c:tx>
          <c:spPr>
            <a:solidFill>
              <a:schemeClr val="accent5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Munka2!$C$22:$C$34</c:f>
              <c:strCache>
                <c:ptCount val="13"/>
                <c:pt idx="0">
                  <c:v>Kútvölgyi</c:v>
                </c:pt>
                <c:pt idx="1">
                  <c:v>Debrecen</c:v>
                </c:pt>
                <c:pt idx="2">
                  <c:v>Gazdagréti</c:v>
                </c:pt>
                <c:pt idx="3">
                  <c:v>Istenhegyi</c:v>
                </c:pt>
                <c:pt idx="4">
                  <c:v>Győr</c:v>
                </c:pt>
                <c:pt idx="5">
                  <c:v>Pesterzsébeti</c:v>
                </c:pt>
                <c:pt idx="6">
                  <c:v>Kaposvár</c:v>
                </c:pt>
                <c:pt idx="7">
                  <c:v>Tapolca</c:v>
                </c:pt>
                <c:pt idx="8">
                  <c:v>Pécs</c:v>
                </c:pt>
                <c:pt idx="9">
                  <c:v>Angyalföldi</c:v>
                </c:pt>
                <c:pt idx="10">
                  <c:v>SOTE ARC</c:v>
                </c:pt>
                <c:pt idx="11">
                  <c:v>SOTE ARO</c:v>
                </c:pt>
                <c:pt idx="12">
                  <c:v>Szeged</c:v>
                </c:pt>
              </c:strCache>
            </c:strRef>
          </c:cat>
          <c:val>
            <c:numRef>
              <c:f>Munka2!$F$22:$F$34</c:f>
              <c:numCache>
                <c:formatCode>0.0%</c:formatCode>
                <c:ptCount val="13"/>
                <c:pt idx="0">
                  <c:v>0.23419999999999999</c:v>
                </c:pt>
                <c:pt idx="1">
                  <c:v>0.3831</c:v>
                </c:pt>
                <c:pt idx="2">
                  <c:v>0.3367</c:v>
                </c:pt>
                <c:pt idx="3">
                  <c:v>0.3609</c:v>
                </c:pt>
                <c:pt idx="4">
                  <c:v>0.50419999999999998</c:v>
                </c:pt>
                <c:pt idx="5">
                  <c:v>0.40760000000000002</c:v>
                </c:pt>
                <c:pt idx="6">
                  <c:v>0.2475</c:v>
                </c:pt>
                <c:pt idx="7">
                  <c:v>0.3649</c:v>
                </c:pt>
                <c:pt idx="8">
                  <c:v>0.38030000000000003</c:v>
                </c:pt>
                <c:pt idx="9">
                  <c:v>0.25609999999999999</c:v>
                </c:pt>
                <c:pt idx="10">
                  <c:v>0.41589999999999999</c:v>
                </c:pt>
                <c:pt idx="11">
                  <c:v>0.4118</c:v>
                </c:pt>
                <c:pt idx="12">
                  <c:v>0.32450000000000001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51-4F76-85B7-3C99AA1F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622282335"/>
        <c:axId val="1622283999"/>
      </c:barChart>
      <c:lineChart>
        <c:grouping val="standard"/>
        <c:varyColors val="0"/>
        <c:ser>
          <c:idx val="2"/>
          <c:order val="2"/>
          <c:tx>
            <c:strRef>
              <c:f>Munka2!$H$21</c:f>
              <c:strCache>
                <c:ptCount val="1"/>
                <c:pt idx="0">
                  <c:v>Országos friss ET 2024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Munka2!$C$22:$C$34</c:f>
              <c:strCache>
                <c:ptCount val="13"/>
                <c:pt idx="0">
                  <c:v>Kútvölgyi</c:v>
                </c:pt>
                <c:pt idx="1">
                  <c:v>Debrecen</c:v>
                </c:pt>
                <c:pt idx="2">
                  <c:v>Gazdagréti</c:v>
                </c:pt>
                <c:pt idx="3">
                  <c:v>Istenhegyi</c:v>
                </c:pt>
                <c:pt idx="4">
                  <c:v>Győr</c:v>
                </c:pt>
                <c:pt idx="5">
                  <c:v>Pesterzsébeti</c:v>
                </c:pt>
                <c:pt idx="6">
                  <c:v>Kaposvár</c:v>
                </c:pt>
                <c:pt idx="7">
                  <c:v>Tapolca</c:v>
                </c:pt>
                <c:pt idx="8">
                  <c:v>Pécs</c:v>
                </c:pt>
                <c:pt idx="9">
                  <c:v>Angyalföldi</c:v>
                </c:pt>
                <c:pt idx="10">
                  <c:v>SOTE ARC</c:v>
                </c:pt>
                <c:pt idx="11">
                  <c:v>SOTE ARO</c:v>
                </c:pt>
                <c:pt idx="12">
                  <c:v>Szeged</c:v>
                </c:pt>
              </c:strCache>
            </c:strRef>
          </c:cat>
          <c:val>
            <c:numRef>
              <c:f>Munka2!$H$22:$H$34</c:f>
              <c:numCache>
                <c:formatCode>0.00%</c:formatCode>
                <c:ptCount val="13"/>
                <c:pt idx="0">
                  <c:v>0.32300000000000001</c:v>
                </c:pt>
                <c:pt idx="1">
                  <c:v>0.32300000000000001</c:v>
                </c:pt>
                <c:pt idx="2">
                  <c:v>0.32300000000000001</c:v>
                </c:pt>
                <c:pt idx="3">
                  <c:v>0.32300000000000001</c:v>
                </c:pt>
                <c:pt idx="4">
                  <c:v>0.32300000000000001</c:v>
                </c:pt>
                <c:pt idx="5">
                  <c:v>0.32300000000000001</c:v>
                </c:pt>
                <c:pt idx="6">
                  <c:v>0.32300000000000001</c:v>
                </c:pt>
                <c:pt idx="7">
                  <c:v>0.32300000000000001</c:v>
                </c:pt>
                <c:pt idx="8">
                  <c:v>0.32300000000000001</c:v>
                </c:pt>
                <c:pt idx="9">
                  <c:v>0.32300000000000001</c:v>
                </c:pt>
                <c:pt idx="10">
                  <c:v>0.32300000000000001</c:v>
                </c:pt>
                <c:pt idx="11">
                  <c:v>0.32300000000000001</c:v>
                </c:pt>
                <c:pt idx="12">
                  <c:v>0.32300000000000001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551-4F76-85B7-3C99AA1FE154}"/>
            </c:ext>
          </c:extLst>
        </c:ser>
        <c:ser>
          <c:idx val="3"/>
          <c:order val="3"/>
          <c:tx>
            <c:strRef>
              <c:f>Munka2!$I$21</c:f>
              <c:strCache>
                <c:ptCount val="1"/>
                <c:pt idx="0">
                  <c:v>Országos friss ET 2025</c:v>
                </c:pt>
              </c:strCache>
            </c:strRef>
          </c:tx>
          <c:spPr>
            <a:ln w="19050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Munka2!$C$22:$C$34</c:f>
              <c:strCache>
                <c:ptCount val="13"/>
                <c:pt idx="0">
                  <c:v>Kútvölgyi</c:v>
                </c:pt>
                <c:pt idx="1">
                  <c:v>Debrecen</c:v>
                </c:pt>
                <c:pt idx="2">
                  <c:v>Gazdagréti</c:v>
                </c:pt>
                <c:pt idx="3">
                  <c:v>Istenhegyi</c:v>
                </c:pt>
                <c:pt idx="4">
                  <c:v>Győr</c:v>
                </c:pt>
                <c:pt idx="5">
                  <c:v>Pesterzsébeti</c:v>
                </c:pt>
                <c:pt idx="6">
                  <c:v>Kaposvár</c:v>
                </c:pt>
                <c:pt idx="7">
                  <c:v>Tapolca</c:v>
                </c:pt>
                <c:pt idx="8">
                  <c:v>Pécs</c:v>
                </c:pt>
                <c:pt idx="9">
                  <c:v>Angyalföldi</c:v>
                </c:pt>
                <c:pt idx="10">
                  <c:v>SOTE ARC</c:v>
                </c:pt>
                <c:pt idx="11">
                  <c:v>SOTE ARO</c:v>
                </c:pt>
                <c:pt idx="12">
                  <c:v>Szeged</c:v>
                </c:pt>
              </c:strCache>
            </c:strRef>
          </c:cat>
          <c:val>
            <c:numRef>
              <c:f>Munka2!$I$22:$I$34</c:f>
              <c:numCache>
                <c:formatCode>0.00%</c:formatCode>
                <c:ptCount val="13"/>
                <c:pt idx="0">
                  <c:v>0.3503</c:v>
                </c:pt>
                <c:pt idx="1">
                  <c:v>0.3503</c:v>
                </c:pt>
                <c:pt idx="2">
                  <c:v>0.3503</c:v>
                </c:pt>
                <c:pt idx="3">
                  <c:v>0.3503</c:v>
                </c:pt>
                <c:pt idx="4">
                  <c:v>0.3503</c:v>
                </c:pt>
                <c:pt idx="5">
                  <c:v>0.3503</c:v>
                </c:pt>
                <c:pt idx="6">
                  <c:v>0.3503</c:v>
                </c:pt>
                <c:pt idx="7">
                  <c:v>0.3503</c:v>
                </c:pt>
                <c:pt idx="8">
                  <c:v>0.3503</c:v>
                </c:pt>
                <c:pt idx="9">
                  <c:v>0.3503</c:v>
                </c:pt>
                <c:pt idx="10">
                  <c:v>0.3503</c:v>
                </c:pt>
                <c:pt idx="11">
                  <c:v>0.3503</c:v>
                </c:pt>
                <c:pt idx="12">
                  <c:v>0.3503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551-4F76-85B7-3C99AA1FE1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22282335"/>
        <c:axId val="1622283999"/>
      </c:lineChart>
      <c:catAx>
        <c:axId val="16222823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622283999"/>
        <c:crosses val="autoZero"/>
        <c:auto val="1"/>
        <c:lblAlgn val="ctr"/>
        <c:lblOffset val="100"/>
        <c:noMultiLvlLbl val="0"/>
      </c:catAx>
      <c:valAx>
        <c:axId val="16222839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6222823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dirty="0"/>
              <a:t>FET-re</a:t>
            </a:r>
            <a:r>
              <a:rPr lang="hu-HU" baseline="0" dirty="0"/>
              <a:t> vetített klinikai terhességi arány 2024-2025</a:t>
            </a:r>
            <a:endParaRPr lang="hu-H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Munka2!$E$21</c:f>
              <c:strCache>
                <c:ptCount val="1"/>
                <c:pt idx="0">
                  <c:v>FET 2024</c:v>
                </c:pt>
              </c:strCache>
            </c:strRef>
          </c:tx>
          <c:spPr>
            <a:solidFill>
              <a:schemeClr val="accent6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Munka2!$C$22:$C$34</c:f>
              <c:strCache>
                <c:ptCount val="13"/>
                <c:pt idx="0">
                  <c:v>Kútvölgyi</c:v>
                </c:pt>
                <c:pt idx="1">
                  <c:v>Debrecen</c:v>
                </c:pt>
                <c:pt idx="2">
                  <c:v>Gazdagréti</c:v>
                </c:pt>
                <c:pt idx="3">
                  <c:v>Istenhegyi</c:v>
                </c:pt>
                <c:pt idx="4">
                  <c:v>Győr</c:v>
                </c:pt>
                <c:pt idx="5">
                  <c:v>Pesterzsébeti</c:v>
                </c:pt>
                <c:pt idx="6">
                  <c:v>Kaposvár</c:v>
                </c:pt>
                <c:pt idx="7">
                  <c:v>Tapolca</c:v>
                </c:pt>
                <c:pt idx="8">
                  <c:v>Pécs</c:v>
                </c:pt>
                <c:pt idx="9">
                  <c:v>Angyalföldi</c:v>
                </c:pt>
                <c:pt idx="10">
                  <c:v>SOTE ARC</c:v>
                </c:pt>
                <c:pt idx="11">
                  <c:v>SOTE ARO</c:v>
                </c:pt>
                <c:pt idx="12">
                  <c:v>Szeged</c:v>
                </c:pt>
              </c:strCache>
            </c:strRef>
          </c:cat>
          <c:val>
            <c:numRef>
              <c:f>Munka2!$E$22:$E$34</c:f>
              <c:numCache>
                <c:formatCode>0.0%</c:formatCode>
                <c:ptCount val="13"/>
                <c:pt idx="0">
                  <c:v>0.1978</c:v>
                </c:pt>
                <c:pt idx="1">
                  <c:v>0.33460000000000001</c:v>
                </c:pt>
                <c:pt idx="2">
                  <c:v>0.28000000000000003</c:v>
                </c:pt>
                <c:pt idx="3">
                  <c:v>0.2918</c:v>
                </c:pt>
                <c:pt idx="4">
                  <c:v>0.49070000000000003</c:v>
                </c:pt>
                <c:pt idx="5">
                  <c:v>0.33329999999999999</c:v>
                </c:pt>
                <c:pt idx="6">
                  <c:v>8.0600000000000005E-2</c:v>
                </c:pt>
                <c:pt idx="7">
                  <c:v>0.2218</c:v>
                </c:pt>
                <c:pt idx="8">
                  <c:v>0.19739999999999999</c:v>
                </c:pt>
                <c:pt idx="9">
                  <c:v>0.35</c:v>
                </c:pt>
                <c:pt idx="10">
                  <c:v>0.25509999999999999</c:v>
                </c:pt>
                <c:pt idx="11">
                  <c:v>0.32740000000000002</c:v>
                </c:pt>
                <c:pt idx="12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95-490B-AC4E-2197AD6D0FF5}"/>
            </c:ext>
          </c:extLst>
        </c:ser>
        <c:ser>
          <c:idx val="1"/>
          <c:order val="1"/>
          <c:tx>
            <c:strRef>
              <c:f>Munka2!$G$21</c:f>
              <c:strCache>
                <c:ptCount val="1"/>
                <c:pt idx="0">
                  <c:v>FET 2025</c:v>
                </c:pt>
              </c:strCache>
            </c:strRef>
          </c:tx>
          <c:spPr>
            <a:solidFill>
              <a:schemeClr val="accent6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Munka2!$C$22:$C$34</c:f>
              <c:strCache>
                <c:ptCount val="13"/>
                <c:pt idx="0">
                  <c:v>Kútvölgyi</c:v>
                </c:pt>
                <c:pt idx="1">
                  <c:v>Debrecen</c:v>
                </c:pt>
                <c:pt idx="2">
                  <c:v>Gazdagréti</c:v>
                </c:pt>
                <c:pt idx="3">
                  <c:v>Istenhegyi</c:v>
                </c:pt>
                <c:pt idx="4">
                  <c:v>Győr</c:v>
                </c:pt>
                <c:pt idx="5">
                  <c:v>Pesterzsébeti</c:v>
                </c:pt>
                <c:pt idx="6">
                  <c:v>Kaposvár</c:v>
                </c:pt>
                <c:pt idx="7">
                  <c:v>Tapolca</c:v>
                </c:pt>
                <c:pt idx="8">
                  <c:v>Pécs</c:v>
                </c:pt>
                <c:pt idx="9">
                  <c:v>Angyalföldi</c:v>
                </c:pt>
                <c:pt idx="10">
                  <c:v>SOTE ARC</c:v>
                </c:pt>
                <c:pt idx="11">
                  <c:v>SOTE ARO</c:v>
                </c:pt>
                <c:pt idx="12">
                  <c:v>Szeged</c:v>
                </c:pt>
              </c:strCache>
            </c:strRef>
          </c:cat>
          <c:val>
            <c:numRef>
              <c:f>Munka2!$G$22:$G$34</c:f>
              <c:numCache>
                <c:formatCode>0.0%</c:formatCode>
                <c:ptCount val="13"/>
                <c:pt idx="0">
                  <c:v>0.18959999999999999</c:v>
                </c:pt>
                <c:pt idx="1">
                  <c:v>0.3463</c:v>
                </c:pt>
                <c:pt idx="2">
                  <c:v>0.32140000000000002</c:v>
                </c:pt>
                <c:pt idx="3">
                  <c:v>0.33129999999999998</c:v>
                </c:pt>
                <c:pt idx="4">
                  <c:v>0.46450000000000002</c:v>
                </c:pt>
                <c:pt idx="5">
                  <c:v>0.35360000000000003</c:v>
                </c:pt>
                <c:pt idx="6">
                  <c:v>0.13159999999999999</c:v>
                </c:pt>
                <c:pt idx="7">
                  <c:v>0.25</c:v>
                </c:pt>
                <c:pt idx="8">
                  <c:v>0.22800000000000001</c:v>
                </c:pt>
                <c:pt idx="9">
                  <c:v>0.31890000000000002</c:v>
                </c:pt>
                <c:pt idx="10">
                  <c:v>0.30630000000000002</c:v>
                </c:pt>
                <c:pt idx="11">
                  <c:v>0.53569999999999995</c:v>
                </c:pt>
                <c:pt idx="12">
                  <c:v>0.36549999999999999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95-490B-AC4E-2197AD6D0F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32303039"/>
        <c:axId val="1532320511"/>
      </c:barChart>
      <c:lineChart>
        <c:grouping val="standard"/>
        <c:varyColors val="0"/>
        <c:ser>
          <c:idx val="2"/>
          <c:order val="2"/>
          <c:tx>
            <c:strRef>
              <c:f>Munka2!$J$21</c:f>
              <c:strCache>
                <c:ptCount val="1"/>
                <c:pt idx="0">
                  <c:v>Országos FET 2024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Munka2!$C$22:$C$34</c:f>
              <c:strCache>
                <c:ptCount val="13"/>
                <c:pt idx="0">
                  <c:v>Kútvölgyi</c:v>
                </c:pt>
                <c:pt idx="1">
                  <c:v>Debrecen</c:v>
                </c:pt>
                <c:pt idx="2">
                  <c:v>Gazdagréti</c:v>
                </c:pt>
                <c:pt idx="3">
                  <c:v>Istenhegyi</c:v>
                </c:pt>
                <c:pt idx="4">
                  <c:v>Győr</c:v>
                </c:pt>
                <c:pt idx="5">
                  <c:v>Pesterzsébeti</c:v>
                </c:pt>
                <c:pt idx="6">
                  <c:v>Kaposvár</c:v>
                </c:pt>
                <c:pt idx="7">
                  <c:v>Tapolca</c:v>
                </c:pt>
                <c:pt idx="8">
                  <c:v>Pécs</c:v>
                </c:pt>
                <c:pt idx="9">
                  <c:v>Angyalföldi</c:v>
                </c:pt>
                <c:pt idx="10">
                  <c:v>SOTE ARC</c:v>
                </c:pt>
                <c:pt idx="11">
                  <c:v>SOTE ARO</c:v>
                </c:pt>
                <c:pt idx="12">
                  <c:v>Szeged</c:v>
                </c:pt>
              </c:strCache>
            </c:strRef>
          </c:cat>
          <c:val>
            <c:numRef>
              <c:f>Munka2!$J$22:$J$34</c:f>
              <c:numCache>
                <c:formatCode>0.0%</c:formatCode>
                <c:ptCount val="13"/>
                <c:pt idx="0">
                  <c:v>0.28389999999999999</c:v>
                </c:pt>
                <c:pt idx="1">
                  <c:v>0.28389999999999999</c:v>
                </c:pt>
                <c:pt idx="2">
                  <c:v>0.28389999999999999</c:v>
                </c:pt>
                <c:pt idx="3">
                  <c:v>0.28389999999999999</c:v>
                </c:pt>
                <c:pt idx="4">
                  <c:v>0.28389999999999999</c:v>
                </c:pt>
                <c:pt idx="5">
                  <c:v>0.28389999999999999</c:v>
                </c:pt>
                <c:pt idx="6">
                  <c:v>0.28389999999999999</c:v>
                </c:pt>
                <c:pt idx="7">
                  <c:v>0.28389999999999999</c:v>
                </c:pt>
                <c:pt idx="8">
                  <c:v>0.28389999999999999</c:v>
                </c:pt>
                <c:pt idx="9">
                  <c:v>0.28389999999999999</c:v>
                </c:pt>
                <c:pt idx="10">
                  <c:v>0.28389999999999999</c:v>
                </c:pt>
                <c:pt idx="11">
                  <c:v>0.28389999999999999</c:v>
                </c:pt>
                <c:pt idx="12">
                  <c:v>0.28389999999999999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95-490B-AC4E-2197AD6D0FF5}"/>
            </c:ext>
          </c:extLst>
        </c:ser>
        <c:ser>
          <c:idx val="3"/>
          <c:order val="3"/>
          <c:tx>
            <c:strRef>
              <c:f>Munka2!$K$21</c:f>
              <c:strCache>
                <c:ptCount val="1"/>
                <c:pt idx="0">
                  <c:v>Országos FET 2025</c:v>
                </c:pt>
              </c:strCache>
            </c:strRef>
          </c:tx>
          <c:spPr>
            <a:ln w="19050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Munka2!$C$22:$C$34</c:f>
              <c:strCache>
                <c:ptCount val="13"/>
                <c:pt idx="0">
                  <c:v>Kútvölgyi</c:v>
                </c:pt>
                <c:pt idx="1">
                  <c:v>Debrecen</c:v>
                </c:pt>
                <c:pt idx="2">
                  <c:v>Gazdagréti</c:v>
                </c:pt>
                <c:pt idx="3">
                  <c:v>Istenhegyi</c:v>
                </c:pt>
                <c:pt idx="4">
                  <c:v>Győr</c:v>
                </c:pt>
                <c:pt idx="5">
                  <c:v>Pesterzsébeti</c:v>
                </c:pt>
                <c:pt idx="6">
                  <c:v>Kaposvár</c:v>
                </c:pt>
                <c:pt idx="7">
                  <c:v>Tapolca</c:v>
                </c:pt>
                <c:pt idx="8">
                  <c:v>Pécs</c:v>
                </c:pt>
                <c:pt idx="9">
                  <c:v>Angyalföldi</c:v>
                </c:pt>
                <c:pt idx="10">
                  <c:v>SOTE ARC</c:v>
                </c:pt>
                <c:pt idx="11">
                  <c:v>SOTE ARO</c:v>
                </c:pt>
                <c:pt idx="12">
                  <c:v>Szeged</c:v>
                </c:pt>
              </c:strCache>
            </c:strRef>
          </c:cat>
          <c:val>
            <c:numRef>
              <c:f>Munka2!$K$22:$K$34</c:f>
              <c:numCache>
                <c:formatCode>0.00%</c:formatCode>
                <c:ptCount val="13"/>
                <c:pt idx="0">
                  <c:v>0.315</c:v>
                </c:pt>
                <c:pt idx="1">
                  <c:v>0.315</c:v>
                </c:pt>
                <c:pt idx="2">
                  <c:v>0.315</c:v>
                </c:pt>
                <c:pt idx="3">
                  <c:v>0.315</c:v>
                </c:pt>
                <c:pt idx="4">
                  <c:v>0.315</c:v>
                </c:pt>
                <c:pt idx="5">
                  <c:v>0.315</c:v>
                </c:pt>
                <c:pt idx="6">
                  <c:v>0.315</c:v>
                </c:pt>
                <c:pt idx="7">
                  <c:v>0.315</c:v>
                </c:pt>
                <c:pt idx="8">
                  <c:v>0.315</c:v>
                </c:pt>
                <c:pt idx="9">
                  <c:v>0.315</c:v>
                </c:pt>
                <c:pt idx="10">
                  <c:v>0.315</c:v>
                </c:pt>
                <c:pt idx="11">
                  <c:v>0.315</c:v>
                </c:pt>
                <c:pt idx="12">
                  <c:v>0.315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95-490B-AC4E-2197AD6D0F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32303039"/>
        <c:axId val="1532320511"/>
      </c:lineChart>
      <c:catAx>
        <c:axId val="15323030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532320511"/>
        <c:crosses val="autoZero"/>
        <c:auto val="1"/>
        <c:lblAlgn val="ctr"/>
        <c:lblOffset val="100"/>
        <c:noMultiLvlLbl val="0"/>
      </c:catAx>
      <c:valAx>
        <c:axId val="15323205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5323030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0.44077</cdr:x>
      <cdr:y>0.14981</cdr:y>
    </cdr:from>
    <cdr:to>
      <cdr:x>0.44077</cdr:x>
      <cdr:y>0.90272</cdr:y>
    </cdr:to>
    <cdr:cxnSp macro="">
      <cdr:nvCxnSpPr>
        <cdr:cNvPr id="3" name="Egyenes összekötő 2">
          <a:extLst xmlns:a="http://schemas.openxmlformats.org/drawingml/2006/main">
            <a:ext uri="{FF2B5EF4-FFF2-40B4-BE49-F238E27FC236}">
              <a16:creationId xmlns:a16="http://schemas.microsoft.com/office/drawing/2014/main" id="{D3F589CC-D217-4B7A-86FC-3069718F69CB}"/>
            </a:ext>
          </a:extLst>
        </cdr:cNvPr>
        <cdr:cNvCxnSpPr/>
      </cdr:nvCxnSpPr>
      <cdr:spPr>
        <a:xfrm xmlns:a="http://schemas.openxmlformats.org/drawingml/2006/main" flipV="1">
          <a:off x="2948940" y="586740"/>
          <a:ext cx="0" cy="2948940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0.32802</cdr:x>
      <cdr:y>0.15175</cdr:y>
    </cdr:from>
    <cdr:to>
      <cdr:x>0.43394</cdr:x>
      <cdr:y>0.25815</cdr:y>
    </cdr:to>
    <cdr:sp macro="" textlink="">
      <cdr:nvSpPr>
        <cdr:cNvPr id="5" name="Szövegdoboz 4"/>
        <cdr:cNvSpPr txBox="1"/>
      </cdr:nvSpPr>
      <cdr:spPr>
        <a:xfrm xmlns:a="http://schemas.openxmlformats.org/drawingml/2006/main">
          <a:off x="2178575" y="567375"/>
          <a:ext cx="703477" cy="397825"/>
        </a:xfrm>
        <a:prstGeom xmlns:a="http://schemas.openxmlformats.org/drawingml/2006/main" prst="rect">
          <a:avLst/>
        </a:prstGeom>
        <a:ln xmlns:a="http://schemas.openxmlformats.org/drawingml/2006/main" w="12700">
          <a:solidFill>
            <a:schemeClr val="tx2">
              <a:lumMod val="75000"/>
              <a:lumOff val="25000"/>
            </a:schemeClr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hu-HU" sz="800" dirty="0" err="1">
              <a:solidFill>
                <a:srgbClr val="0070C0"/>
              </a:solidFill>
            </a:rPr>
            <a:t>Orsz</a:t>
          </a:r>
          <a:r>
            <a:rPr lang="hu-HU" sz="800" dirty="0">
              <a:solidFill>
                <a:srgbClr val="0070C0"/>
              </a:solidFill>
            </a:rPr>
            <a:t>. átlag TELJ: 26,4</a:t>
          </a:r>
        </a:p>
      </cdr:txBody>
    </cdr:sp>
  </cdr:relSizeAnchor>
  <cdr:relSizeAnchor xmlns:cdr="http://schemas.openxmlformats.org/drawingml/2006/chartDrawing">
    <cdr:from>
      <cdr:x>0.56606</cdr:x>
      <cdr:y>0.14981</cdr:y>
    </cdr:from>
    <cdr:to>
      <cdr:x>0.56606</cdr:x>
      <cdr:y>0.89883</cdr:y>
    </cdr:to>
    <cdr:cxnSp macro="">
      <cdr:nvCxnSpPr>
        <cdr:cNvPr id="7" name="Egyenes összekötő 6">
          <a:extLst xmlns:a="http://schemas.openxmlformats.org/drawingml/2006/main">
            <a:ext uri="{FF2B5EF4-FFF2-40B4-BE49-F238E27FC236}">
              <a16:creationId xmlns:a16="http://schemas.microsoft.com/office/drawing/2014/main" id="{97991202-93BE-4371-B9E8-6DD99A0377E5}"/>
            </a:ext>
          </a:extLst>
        </cdr:cNvPr>
        <cdr:cNvCxnSpPr/>
      </cdr:nvCxnSpPr>
      <cdr:spPr>
        <a:xfrm xmlns:a="http://schemas.openxmlformats.org/drawingml/2006/main" flipV="1">
          <a:off x="3787140" y="586740"/>
          <a:ext cx="0" cy="2933700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0.57479</cdr:x>
      <cdr:y>0.1511</cdr:y>
    </cdr:from>
    <cdr:to>
      <cdr:x>0.67768</cdr:x>
      <cdr:y>0.26087</cdr:y>
    </cdr:to>
    <cdr:sp macro="" textlink="">
      <cdr:nvSpPr>
        <cdr:cNvPr id="9" name="Szövegdoboz 1"/>
        <cdr:cNvSpPr txBox="1"/>
      </cdr:nvSpPr>
      <cdr:spPr>
        <a:xfrm xmlns:a="http://schemas.openxmlformats.org/drawingml/2006/main">
          <a:off x="3817521" y="564945"/>
          <a:ext cx="683353" cy="410415"/>
        </a:xfrm>
        <a:prstGeom xmlns:a="http://schemas.openxmlformats.org/drawingml/2006/main" prst="rect">
          <a:avLst/>
        </a:prstGeom>
        <a:ln xmlns:a="http://schemas.openxmlformats.org/drawingml/2006/main" w="12700">
          <a:solidFill>
            <a:schemeClr val="accent2">
              <a:lumMod val="75000"/>
            </a:schemeClr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hu-HU" sz="800" dirty="0" err="1">
              <a:solidFill>
                <a:schemeClr val="accent2">
                  <a:lumMod val="75000"/>
                </a:schemeClr>
              </a:solidFill>
            </a:rPr>
            <a:t>Orsz</a:t>
          </a:r>
          <a:r>
            <a:rPr lang="hu-HU" sz="800" dirty="0">
              <a:solidFill>
                <a:schemeClr val="accent2">
                  <a:lumMod val="75000"/>
                </a:schemeClr>
              </a:solidFill>
            </a:rPr>
            <a:t>. átlag REF: 37,16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2679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r>
              <a:rPr dirty="0"/>
              <a:t>A </a:t>
            </a:r>
            <a:r>
              <a:rPr dirty="0" err="1"/>
              <a:t>demográfiai</a:t>
            </a:r>
            <a:r>
              <a:rPr dirty="0"/>
              <a:t> </a:t>
            </a:r>
            <a:r>
              <a:rPr dirty="0" err="1"/>
              <a:t>helyzet</a:t>
            </a:r>
            <a:r>
              <a:rPr dirty="0"/>
              <a:t> </a:t>
            </a:r>
            <a:r>
              <a:rPr dirty="0" err="1"/>
              <a:t>javítása</a:t>
            </a:r>
            <a:r>
              <a:rPr dirty="0"/>
              <a:t> </a:t>
            </a:r>
            <a:r>
              <a:rPr dirty="0" err="1"/>
              <a:t>összetett</a:t>
            </a:r>
            <a:r>
              <a:rPr dirty="0"/>
              <a:t>, </a:t>
            </a:r>
            <a:r>
              <a:rPr dirty="0" err="1"/>
              <a:t>társadalmi</a:t>
            </a:r>
            <a:r>
              <a:rPr dirty="0"/>
              <a:t> </a:t>
            </a:r>
            <a:r>
              <a:rPr dirty="0" err="1"/>
              <a:t>kérdés</a:t>
            </a:r>
            <a:r>
              <a:rPr dirty="0"/>
              <a:t>. Ma </a:t>
            </a:r>
            <a:r>
              <a:rPr dirty="0" err="1"/>
              <a:t>már</a:t>
            </a:r>
            <a:r>
              <a:rPr dirty="0"/>
              <a:t> nem </a:t>
            </a:r>
            <a:r>
              <a:rPr dirty="0" err="1"/>
              <a:t>elég</a:t>
            </a:r>
            <a:r>
              <a:rPr dirty="0"/>
              <a:t> </a:t>
            </a:r>
            <a:r>
              <a:rPr dirty="0" err="1"/>
              <a:t>csak</a:t>
            </a:r>
            <a:r>
              <a:rPr dirty="0"/>
              <a:t> a </a:t>
            </a:r>
            <a:r>
              <a:rPr dirty="0" err="1"/>
              <a:t>meddőségi</a:t>
            </a:r>
            <a:r>
              <a:rPr dirty="0"/>
              <a:t> </a:t>
            </a:r>
            <a:r>
              <a:rPr dirty="0" err="1"/>
              <a:t>ellátásban</a:t>
            </a:r>
            <a:r>
              <a:rPr dirty="0"/>
              <a:t> </a:t>
            </a:r>
            <a:r>
              <a:rPr dirty="0" err="1"/>
              <a:t>keresni</a:t>
            </a:r>
            <a:r>
              <a:rPr dirty="0"/>
              <a:t> a </a:t>
            </a:r>
            <a:r>
              <a:rPr dirty="0" err="1"/>
              <a:t>megoldást</a:t>
            </a:r>
            <a:r>
              <a:rPr dirty="0"/>
              <a:t>, </a:t>
            </a:r>
            <a:r>
              <a:rPr dirty="0" err="1"/>
              <a:t>tágabban</a:t>
            </a:r>
            <a:r>
              <a:rPr dirty="0"/>
              <a:t> </a:t>
            </a:r>
            <a:r>
              <a:rPr dirty="0" err="1"/>
              <a:t>kell</a:t>
            </a:r>
            <a:r>
              <a:rPr dirty="0"/>
              <a:t> a </a:t>
            </a:r>
            <a:r>
              <a:rPr dirty="0" err="1"/>
              <a:t>kérdést</a:t>
            </a:r>
            <a:r>
              <a:rPr dirty="0"/>
              <a:t> </a:t>
            </a:r>
            <a:r>
              <a:rPr dirty="0" err="1"/>
              <a:t>megközelíteni</a:t>
            </a:r>
            <a:r>
              <a:rPr dirty="0"/>
              <a:t>. A </a:t>
            </a:r>
            <a:r>
              <a:rPr dirty="0" err="1"/>
              <a:t>népességfogyásnak</a:t>
            </a:r>
            <a:r>
              <a:rPr dirty="0"/>
              <a:t> </a:t>
            </a:r>
            <a:r>
              <a:rPr dirty="0" err="1"/>
              <a:t>vannak</a:t>
            </a:r>
            <a:r>
              <a:rPr dirty="0"/>
              <a:t> </a:t>
            </a:r>
            <a:r>
              <a:rPr dirty="0" err="1"/>
              <a:t>külső</a:t>
            </a:r>
            <a:r>
              <a:rPr dirty="0"/>
              <a:t> </a:t>
            </a:r>
            <a:r>
              <a:rPr dirty="0" err="1"/>
              <a:t>eszközökkel</a:t>
            </a:r>
            <a:r>
              <a:rPr dirty="0"/>
              <a:t> nem </a:t>
            </a:r>
            <a:r>
              <a:rPr dirty="0" err="1"/>
              <a:t>befolyásolható</a:t>
            </a:r>
            <a:r>
              <a:rPr dirty="0"/>
              <a:t> </a:t>
            </a:r>
            <a:r>
              <a:rPr dirty="0" err="1"/>
              <a:t>okai</a:t>
            </a:r>
            <a:r>
              <a:rPr dirty="0"/>
              <a:t>, de </a:t>
            </a:r>
            <a:r>
              <a:rPr dirty="0" err="1"/>
              <a:t>számos</a:t>
            </a:r>
            <a:r>
              <a:rPr dirty="0"/>
              <a:t> ponton van </a:t>
            </a:r>
            <a:r>
              <a:rPr dirty="0" err="1"/>
              <a:t>mód</a:t>
            </a:r>
            <a:r>
              <a:rPr dirty="0"/>
              <a:t> a trend </a:t>
            </a:r>
            <a:r>
              <a:rPr dirty="0" err="1"/>
              <a:t>tompítására</a:t>
            </a:r>
            <a:r>
              <a:rPr dirty="0"/>
              <a:t> </a:t>
            </a:r>
            <a:r>
              <a:rPr dirty="0" err="1"/>
              <a:t>és</a:t>
            </a:r>
            <a:r>
              <a:rPr dirty="0"/>
              <a:t> </a:t>
            </a:r>
            <a:r>
              <a:rPr dirty="0" err="1"/>
              <a:t>mérséklésére</a:t>
            </a:r>
            <a:r>
              <a:rPr dirty="0"/>
              <a:t>. Az </a:t>
            </a:r>
            <a:r>
              <a:rPr dirty="0" err="1"/>
              <a:t>életkor</a:t>
            </a:r>
            <a:r>
              <a:rPr dirty="0"/>
              <a:t> </a:t>
            </a:r>
            <a:r>
              <a:rPr dirty="0" err="1"/>
              <a:t>például</a:t>
            </a:r>
            <a:r>
              <a:rPr dirty="0"/>
              <a:t> </a:t>
            </a:r>
            <a:r>
              <a:rPr dirty="0" err="1"/>
              <a:t>objektív</a:t>
            </a:r>
            <a:r>
              <a:rPr dirty="0"/>
              <a:t> </a:t>
            </a:r>
            <a:r>
              <a:rPr dirty="0" err="1"/>
              <a:t>tényező</a:t>
            </a:r>
            <a:r>
              <a:rPr dirty="0"/>
              <a:t>, </a:t>
            </a:r>
            <a:r>
              <a:rPr dirty="0" err="1"/>
              <a:t>önmagában</a:t>
            </a:r>
            <a:r>
              <a:rPr dirty="0"/>
              <a:t> nem </a:t>
            </a:r>
            <a:r>
              <a:rPr dirty="0" err="1"/>
              <a:t>változtatható</a:t>
            </a:r>
            <a:r>
              <a:rPr dirty="0"/>
              <a:t>, de </a:t>
            </a:r>
            <a:r>
              <a:rPr dirty="0" err="1"/>
              <a:t>fertilitástudatossággal</a:t>
            </a:r>
            <a:r>
              <a:rPr dirty="0"/>
              <a:t> </a:t>
            </a:r>
            <a:r>
              <a:rPr dirty="0" err="1"/>
              <a:t>és</a:t>
            </a:r>
            <a:r>
              <a:rPr dirty="0"/>
              <a:t> </a:t>
            </a:r>
            <a:r>
              <a:rPr dirty="0" err="1"/>
              <a:t>tudatos</a:t>
            </a:r>
            <a:r>
              <a:rPr dirty="0"/>
              <a:t> </a:t>
            </a:r>
            <a:r>
              <a:rPr dirty="0" err="1"/>
              <a:t>családtervezéssel</a:t>
            </a:r>
            <a:r>
              <a:rPr dirty="0"/>
              <a:t> </a:t>
            </a:r>
            <a:r>
              <a:rPr dirty="0" err="1"/>
              <a:t>időben</a:t>
            </a:r>
            <a:r>
              <a:rPr dirty="0"/>
              <a:t> </a:t>
            </a:r>
            <a:r>
              <a:rPr dirty="0" err="1"/>
              <a:t>lehet</a:t>
            </a:r>
            <a:r>
              <a:rPr dirty="0"/>
              <a:t> </a:t>
            </a:r>
            <a:r>
              <a:rPr dirty="0" err="1"/>
              <a:t>vele</a:t>
            </a:r>
            <a:r>
              <a:rPr dirty="0"/>
              <a:t> </a:t>
            </a:r>
            <a:r>
              <a:rPr dirty="0" err="1"/>
              <a:t>számolni</a:t>
            </a:r>
            <a:r>
              <a:rPr dirty="0"/>
              <a:t>. A </a:t>
            </a:r>
            <a:r>
              <a:rPr dirty="0" err="1"/>
              <a:t>prevenció</a:t>
            </a:r>
            <a:r>
              <a:rPr dirty="0"/>
              <a:t> </a:t>
            </a:r>
            <a:r>
              <a:rPr dirty="0" err="1"/>
              <a:t>pedig</a:t>
            </a:r>
            <a:r>
              <a:rPr dirty="0"/>
              <a:t>, </a:t>
            </a:r>
            <a:r>
              <a:rPr dirty="0" err="1"/>
              <a:t>ahogy</a:t>
            </a:r>
            <a:r>
              <a:rPr dirty="0"/>
              <a:t>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területeken</a:t>
            </a:r>
            <a:r>
              <a:rPr dirty="0"/>
              <a:t> is, </a:t>
            </a:r>
            <a:r>
              <a:rPr dirty="0" err="1"/>
              <a:t>egyértelműen</a:t>
            </a:r>
            <a:r>
              <a:rPr dirty="0"/>
              <a:t> </a:t>
            </a:r>
            <a:r>
              <a:rPr dirty="0" err="1"/>
              <a:t>csökkentheti</a:t>
            </a:r>
            <a:r>
              <a:rPr dirty="0"/>
              <a:t> a </a:t>
            </a:r>
            <a:r>
              <a:rPr dirty="0" err="1"/>
              <a:t>meddőségi</a:t>
            </a:r>
            <a:r>
              <a:rPr dirty="0"/>
              <a:t> </a:t>
            </a:r>
            <a:r>
              <a:rPr dirty="0" err="1"/>
              <a:t>faktorokat</a:t>
            </a:r>
            <a:r>
              <a:rPr dirty="0"/>
              <a:t>. </a:t>
            </a:r>
            <a:r>
              <a:rPr dirty="0" err="1"/>
              <a:t>Ahol</a:t>
            </a:r>
            <a:r>
              <a:rPr dirty="0"/>
              <a:t> a </a:t>
            </a:r>
            <a:r>
              <a:rPr dirty="0" err="1"/>
              <a:t>meddőség</a:t>
            </a:r>
            <a:r>
              <a:rPr dirty="0"/>
              <a:t> </a:t>
            </a:r>
            <a:r>
              <a:rPr dirty="0" err="1"/>
              <a:t>már</a:t>
            </a:r>
            <a:r>
              <a:rPr dirty="0"/>
              <a:t> </a:t>
            </a:r>
            <a:r>
              <a:rPr dirty="0" err="1"/>
              <a:t>kialakult</a:t>
            </a:r>
            <a:r>
              <a:rPr dirty="0"/>
              <a:t>, </a:t>
            </a:r>
            <a:r>
              <a:rPr dirty="0" err="1"/>
              <a:t>ott</a:t>
            </a:r>
            <a:r>
              <a:rPr dirty="0"/>
              <a:t> </a:t>
            </a:r>
            <a:r>
              <a:rPr dirty="0" err="1"/>
              <a:t>hozzáférést</a:t>
            </a:r>
            <a:r>
              <a:rPr dirty="0"/>
              <a:t> </a:t>
            </a:r>
            <a:r>
              <a:rPr dirty="0" err="1"/>
              <a:t>kell</a:t>
            </a:r>
            <a:r>
              <a:rPr dirty="0"/>
              <a:t> </a:t>
            </a:r>
            <a:r>
              <a:rPr dirty="0" err="1"/>
              <a:t>adni</a:t>
            </a:r>
            <a:r>
              <a:rPr dirty="0"/>
              <a:t> a </a:t>
            </a:r>
            <a:r>
              <a:rPr dirty="0" err="1"/>
              <a:t>megfelelő</a:t>
            </a:r>
            <a:r>
              <a:rPr dirty="0"/>
              <a:t> </a:t>
            </a:r>
            <a:r>
              <a:rPr dirty="0" err="1"/>
              <a:t>ellátáshoz</a:t>
            </a:r>
            <a:r>
              <a:rPr dirty="0"/>
              <a:t>, </a:t>
            </a:r>
            <a:r>
              <a:rPr dirty="0" err="1"/>
              <a:t>javítani</a:t>
            </a:r>
            <a:r>
              <a:rPr dirty="0"/>
              <a:t> </a:t>
            </a:r>
            <a:r>
              <a:rPr dirty="0" err="1"/>
              <a:t>kell</a:t>
            </a:r>
            <a:r>
              <a:rPr dirty="0"/>
              <a:t> </a:t>
            </a:r>
            <a:r>
              <a:rPr dirty="0" err="1"/>
              <a:t>az</a:t>
            </a:r>
            <a:r>
              <a:rPr dirty="0"/>
              <a:t> </a:t>
            </a:r>
            <a:r>
              <a:rPr dirty="0" err="1"/>
              <a:t>eredményességet</a:t>
            </a:r>
            <a:r>
              <a:rPr dirty="0"/>
              <a:t>, </a:t>
            </a:r>
            <a:r>
              <a:rPr dirty="0" err="1"/>
              <a:t>és</a:t>
            </a:r>
            <a:r>
              <a:rPr dirty="0"/>
              <a:t> </a:t>
            </a:r>
            <a:r>
              <a:rPr dirty="0" err="1"/>
              <a:t>ehhez</a:t>
            </a:r>
            <a:r>
              <a:rPr dirty="0"/>
              <a:t> a </a:t>
            </a:r>
            <a:r>
              <a:rPr dirty="0" err="1"/>
              <a:t>szükséges</a:t>
            </a:r>
            <a:r>
              <a:rPr dirty="0"/>
              <a:t> </a:t>
            </a:r>
            <a:r>
              <a:rPr dirty="0" err="1"/>
              <a:t>intézkedéseket</a:t>
            </a:r>
            <a:r>
              <a:rPr dirty="0"/>
              <a:t> </a:t>
            </a:r>
            <a:r>
              <a:rPr dirty="0" err="1"/>
              <a:t>rendszeresen</a:t>
            </a:r>
            <a:r>
              <a:rPr dirty="0"/>
              <a:t> </a:t>
            </a:r>
            <a:r>
              <a:rPr dirty="0" err="1"/>
              <a:t>felül</a:t>
            </a:r>
            <a:r>
              <a:rPr dirty="0"/>
              <a:t> </a:t>
            </a:r>
            <a:r>
              <a:rPr dirty="0" err="1"/>
              <a:t>kell</a:t>
            </a:r>
            <a:r>
              <a:rPr dirty="0"/>
              <a:t> </a:t>
            </a:r>
            <a:r>
              <a:rPr dirty="0" err="1"/>
              <a:t>vizsgálni</a:t>
            </a:r>
            <a:r>
              <a:rPr dirty="0"/>
              <a:t> </a:t>
            </a:r>
            <a:r>
              <a:rPr dirty="0" err="1"/>
              <a:t>és</a:t>
            </a:r>
            <a:r>
              <a:rPr dirty="0"/>
              <a:t> meg </a:t>
            </a:r>
            <a:r>
              <a:rPr dirty="0" err="1"/>
              <a:t>kell</a:t>
            </a:r>
            <a:r>
              <a:rPr dirty="0"/>
              <a:t> </a:t>
            </a:r>
            <a:r>
              <a:rPr dirty="0" err="1"/>
              <a:t>tenni</a:t>
            </a:r>
            <a:r>
              <a:rPr dirty="0"/>
              <a:t>. Ez a mi </a:t>
            </a:r>
            <a:r>
              <a:rPr dirty="0" err="1"/>
              <a:t>feladatunk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925366-315C-4228-BA28-614610F01A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35FB707-4B98-4F75-92E4-BB9DB62D6B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AD8D97B-21AC-4247-A0C4-E6EA6FFB2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E4CA-D0F8-4330-9FCF-EFEF4148F626}" type="datetimeFigureOut">
              <a:rPr lang="hu-HU" smtClean="0"/>
              <a:t>2026. 09. 15.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7C5DF0F-5E8F-4768-8BAF-9FC63A047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35E604F-E2E2-44F8-80BA-E13A4A273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222-260E-41E0-99E8-C564EE30E3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810105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1027712-1F1A-4B80-B33B-13A9B52FE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2FB10AF-53A9-4FDF-BCFA-BF5D2C40B3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EBA86E1-6690-486B-B4D9-CB0CFEDFF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E4CA-D0F8-4330-9FCF-EFEF4148F626}" type="datetimeFigureOut">
              <a:rPr lang="hu-HU" smtClean="0"/>
              <a:t>2026. 09. 15.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FCCD3AA-DC8B-463B-AC1D-84C266FFB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FCD7436-E4F7-400E-9DC6-592CDD97B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222-260E-41E0-99E8-C564EE30E3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132446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2FBDBB-BCEC-4466-AA2B-10977A3B1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E11AC05-F14A-4DB2-9939-F6761723C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9285BA6-24B2-4F30-A973-D61A36E50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E4CA-D0F8-4330-9FCF-EFEF4148F626}" type="datetimeFigureOut">
              <a:rPr lang="hu-HU" smtClean="0"/>
              <a:t>2026. 09. 15.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877FFBE-634E-4EE7-9F1B-069FDCD1E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3F32FBB-4B67-4193-80A9-106417FCC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222-260E-41E0-99E8-C564EE30E3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156446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E8AED6-334F-4067-BAFA-3BF59A4C0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CFF35DF-5A30-4C3D-9A68-7D758D5E29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99FFFF4-B2B4-48C6-9A71-4FC87337D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21DD1FA-BB30-4BB2-9767-07D0F8C11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E4CA-D0F8-4330-9FCF-EFEF4148F626}" type="datetimeFigureOut">
              <a:rPr lang="hu-HU" smtClean="0"/>
              <a:t>2026. 09. 15.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23ABE95-4F5C-4BA3-83DD-008B451FB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3A53A8D-EFF7-40B2-9D45-3B41B96E0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222-260E-41E0-99E8-C564EE30E3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8708437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166143-9221-4382-9AE5-3047C6FAC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C9C0919-F81D-441F-8E0B-5F2DDE051A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6A5B995-FECB-4E2A-892C-BF8F371BB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405C6489-D49D-41B8-8BC9-9181819929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46F61E5-C733-4EF1-A1CA-6859905DE3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E870596A-7CB5-4945-B389-BA8A5749A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E4CA-D0F8-4330-9FCF-EFEF4148F626}" type="datetimeFigureOut">
              <a:rPr lang="hu-HU" smtClean="0"/>
              <a:t>2026. 09. 15.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DFAC901-C662-48AA-AF28-20E465FCE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E4F11DBB-CE04-4C60-99F4-4D9DC0B91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222-260E-41E0-99E8-C564EE30E3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18973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1A1AA45-3F60-4B8E-939F-BA71D88D1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59BC9F5-56C0-46D8-9991-8AC5B32E0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E4CA-D0F8-4330-9FCF-EFEF4148F626}" type="datetimeFigureOut">
              <a:rPr lang="hu-HU" smtClean="0"/>
              <a:t>2026. 09. 15.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6B99D380-74F7-4F33-9B4E-FA2D56FA8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4B2E2747-30B7-4582-977C-F48A680BC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222-260E-41E0-99E8-C564EE30E3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71520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621A43CB-1397-4B98-8CD6-3120655C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E4CA-D0F8-4330-9FCF-EFEF4148F626}" type="datetimeFigureOut">
              <a:rPr lang="hu-HU" smtClean="0"/>
              <a:t>2026. 09. 15.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4401CD6A-A1B7-4913-909A-0B73A0EE7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5C452C9-B3CE-41A0-AE82-F2563BB2E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222-260E-41E0-99E8-C564EE30E3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788359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23D5FA-BE3B-4273-A0B5-1083F761B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E67BA12-D712-412D-9041-0E62ED4B1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C60FEB6-8A03-4D93-B8F0-8DC700BC1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60DA784-07AE-41A3-85B9-60150C46A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E4CA-D0F8-4330-9FCF-EFEF4148F626}" type="datetimeFigureOut">
              <a:rPr lang="hu-HU" smtClean="0"/>
              <a:t>2026. 09. 15.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2D4830F-5E6A-45E1-98DD-873D78503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B9780BC-30C6-4DF0-9E4F-AFF0D2FD8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222-260E-41E0-99E8-C564EE30E3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320076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BC294D-C287-4CB5-87C2-8A3466043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109C7F2-81B7-495B-9E8B-FFE0B73C5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944ED72-3FF1-4CFE-86B8-E9ADAAC1E3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2BFB3EBB-BE1C-40C0-A30B-4469E6808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E4CA-D0F8-4330-9FCF-EFEF4148F626}" type="datetimeFigureOut">
              <a:rPr lang="hu-HU" smtClean="0"/>
              <a:t>2026. 09. 15.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35294AE-8C98-443B-893A-1E44B65A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3A76640-1B03-4B60-83D0-B22CFFCA8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222-260E-41E0-99E8-C564EE30E3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9539039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6242EE-73D2-4B2D-8FE7-4FC8B1017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1F19E5F-C8A1-4FA7-9393-CA14AB1BAD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4111340-0AAA-4CF0-8F75-0681E1E79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E4CA-D0F8-4330-9FCF-EFEF4148F626}" type="datetimeFigureOut">
              <a:rPr lang="hu-HU" smtClean="0"/>
              <a:t>2026. 09. 15.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3D839D9-476B-4CC8-8BA7-600708B13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F1461C1-D402-499F-8CF4-9F86572B5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222-260E-41E0-99E8-C564EE30E3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316988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7A6DA946-7D9E-4247-88EE-AAF3A33BF0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D3DC326-CAB0-4EB5-9E9A-0ADA45B1D5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A1FE5F4-EC50-48A2-B3E8-1BBE292AF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8E4CA-D0F8-4330-9FCF-EFEF4148F626}" type="datetimeFigureOut">
              <a:rPr lang="hu-HU" smtClean="0"/>
              <a:t>2026. 09. 15.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DE88FB0-F9F2-4497-BC4C-26F5DE71F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F348483-D1F5-46F1-A99A-8F459B6F0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F5222-260E-41E0-99E8-C564EE30E3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6821046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842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B3BD678-0F2E-4F70-894B-D22D7EFD7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A9EA4B0-6700-46AA-820B-D9DFB9AD5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B32D919-7EF4-4E9E-B95D-C8BBBFB737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8E4CA-D0F8-4330-9FCF-EFEF4148F626}" type="datetimeFigureOut">
              <a:rPr lang="hu-HU" smtClean="0"/>
              <a:t>2026. 09. 15.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A5D7DAF-52F8-429A-9F80-1A28189DB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08BF9F5-73EC-419D-8E26-CAD3E384D6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F5222-260E-41E0-99E8-C564EE30E37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68865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vagyottgyermekekert.hu/documents/d/hri/ivf2024-25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tpl/ppt/media/image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236" y="960120"/>
            <a:ext cx="3840480" cy="10366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2331720"/>
            <a:ext cx="103601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30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Demográfia, jövőtervezés, meddőségkezelés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3154680"/>
            <a:ext cx="103601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hazai lombikellátás eredményessége</a:t>
            </a:r>
            <a:endParaRPr lang="en-US" sz="2600" dirty="0"/>
          </a:p>
        </p:txBody>
      </p:sp>
      <p:sp>
        <p:nvSpPr>
          <p:cNvPr id="5" name="Text 2"/>
          <p:cNvSpPr txBox="1"/>
          <p:nvPr/>
        </p:nvSpPr>
        <p:spPr>
          <a:xfrm>
            <a:off x="914400" y="4114800"/>
            <a:ext cx="1036015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500" b="1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Várnagy Ákos</a:t>
            </a:r>
            <a:endParaRPr lang="en-US" sz="1500" dirty="0"/>
          </a:p>
          <a:p>
            <a:pPr marL="0" indent="0" algn="ctr">
              <a:spcAft>
                <a:spcPts val="200"/>
              </a:spcAft>
              <a:buNone/>
            </a:pPr>
            <a:r>
              <a:rPr lang="en-US" sz="1500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OKFŐ Humánreprodukciós Igazgatóság, igazgató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4983480"/>
            <a:ext cx="10360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2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Magyar Kórházszövetség XXXVIII. Kongresszusa,</a:t>
            </a:r>
            <a:r>
              <a:rPr lang="en-US" sz="12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2026</a:t>
            </a:r>
            <a:r>
              <a:rPr lang="hu-HU" sz="12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szeptember 16.</a:t>
            </a:r>
            <a:endParaRPr lang="en-US" sz="1200" dirty="0"/>
          </a:p>
        </p:txBody>
      </p:sp>
      <p:pic>
        <p:nvPicPr>
          <p:cNvPr id="7" name="Image 1" descr="tpl/ppt/media/imag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" y="6168079"/>
            <a:ext cx="12188952" cy="6391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Bevezető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875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r>
              <a:rPr lang="hu-HU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asszisztált reprodukciós kezelések</a:t>
            </a:r>
            <a:r>
              <a:rPr lang="en-US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eredményessége egy nagyobb demográfiai és társadalmi probléma egyik mérhető végpontja.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2468880"/>
            <a:ext cx="1680972" cy="1371600"/>
          </a:xfrm>
          <a:prstGeom prst="roundRect">
            <a:avLst>
              <a:gd name="adj" fmla="val 5333"/>
            </a:avLst>
          </a:prstGeom>
          <a:solidFill>
            <a:srgbClr val="38B1A3"/>
          </a:solidFill>
          <a:ln w="12700">
            <a:solidFill>
              <a:srgbClr val="38B1A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 txBox="1"/>
          <p:nvPr/>
        </p:nvSpPr>
        <p:spPr>
          <a:xfrm>
            <a:off x="640080" y="2633472"/>
            <a:ext cx="16809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3035808"/>
            <a:ext cx="15895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DEMOGRÁFIA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2302764" y="2834640"/>
            <a:ext cx="2011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2485644" y="2468880"/>
            <a:ext cx="1680972" cy="1371600"/>
          </a:xfrm>
          <a:prstGeom prst="roundRect">
            <a:avLst>
              <a:gd name="adj" fmla="val 5333"/>
            </a:avLst>
          </a:prstGeom>
          <a:solidFill>
            <a:srgbClr val="F1F5F8"/>
          </a:solidFill>
          <a:ln w="12700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 txBox="1"/>
          <p:nvPr/>
        </p:nvSpPr>
        <p:spPr>
          <a:xfrm>
            <a:off x="2485644" y="2633472"/>
            <a:ext cx="16809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531364" y="3035808"/>
            <a:ext cx="15895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hu-HU" sz="115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ÉLETKOR és TERMÉKENYSÉG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148328" y="2834640"/>
            <a:ext cx="2011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331208" y="2468880"/>
            <a:ext cx="1680972" cy="1371600"/>
          </a:xfrm>
          <a:prstGeom prst="roundRect">
            <a:avLst>
              <a:gd name="adj" fmla="val 5333"/>
            </a:avLst>
          </a:prstGeom>
          <a:solidFill>
            <a:srgbClr val="F1F5F8"/>
          </a:solidFill>
          <a:ln w="12700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Text 11"/>
          <p:cNvSpPr txBox="1"/>
          <p:nvPr/>
        </p:nvSpPr>
        <p:spPr>
          <a:xfrm>
            <a:off x="4331208" y="2633472"/>
            <a:ext cx="16809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4376928" y="3035808"/>
            <a:ext cx="15895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PREVENCIÓ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5993892" y="2834640"/>
            <a:ext cx="2011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6176772" y="2468880"/>
            <a:ext cx="1680972" cy="1371600"/>
          </a:xfrm>
          <a:prstGeom prst="roundRect">
            <a:avLst>
              <a:gd name="adj" fmla="val 5333"/>
            </a:avLst>
          </a:prstGeom>
          <a:solidFill>
            <a:srgbClr val="F1F5F8"/>
          </a:solidFill>
          <a:ln w="12700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7" name="Text 15"/>
          <p:cNvSpPr txBox="1"/>
          <p:nvPr/>
        </p:nvSpPr>
        <p:spPr>
          <a:xfrm>
            <a:off x="6176772" y="2633472"/>
            <a:ext cx="16809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6222492" y="3035808"/>
            <a:ext cx="15895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HOZZÁFÉRÉS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7839456" y="2834640"/>
            <a:ext cx="2011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8022336" y="2468880"/>
            <a:ext cx="1680972" cy="1371600"/>
          </a:xfrm>
          <a:prstGeom prst="roundRect">
            <a:avLst>
              <a:gd name="adj" fmla="val 5333"/>
            </a:avLst>
          </a:prstGeom>
          <a:solidFill>
            <a:srgbClr val="F1F5F8"/>
          </a:solidFill>
          <a:ln w="12700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1" name="Text 19"/>
          <p:cNvSpPr txBox="1"/>
          <p:nvPr/>
        </p:nvSpPr>
        <p:spPr>
          <a:xfrm>
            <a:off x="8022336" y="2633472"/>
            <a:ext cx="16809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8068056" y="3035808"/>
            <a:ext cx="15895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EREDMÉNYESSÉG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9685020" y="2834640"/>
            <a:ext cx="2011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9867900" y="2468880"/>
            <a:ext cx="1680972" cy="1371600"/>
          </a:xfrm>
          <a:prstGeom prst="roundRect">
            <a:avLst>
              <a:gd name="adj" fmla="val 5333"/>
            </a:avLst>
          </a:prstGeom>
          <a:solidFill>
            <a:srgbClr val="F1F5F8"/>
          </a:solidFill>
          <a:ln w="12700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5" name="Text 23"/>
          <p:cNvSpPr txBox="1"/>
          <p:nvPr/>
        </p:nvSpPr>
        <p:spPr>
          <a:xfrm>
            <a:off x="9867900" y="2633472"/>
            <a:ext cx="16809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9913620" y="3035808"/>
            <a:ext cx="158953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hu-HU" sz="115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VISSZAMUTATÁS,</a:t>
            </a:r>
          </a:p>
          <a:p>
            <a:pPr marL="0" indent="0" algn="ctr">
              <a:buNone/>
            </a:pPr>
            <a:r>
              <a:rPr lang="en-US" sz="115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INTÉZKEDÉS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21792" y="484632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hu-HU" sz="1700" b="1" dirty="0">
                <a:solidFill>
                  <a:srgbClr val="2A8D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probléma nem a meddőségi centrumban kezdődik, és nem is ott ér véget. A meddőség nem az érintett párok diagnózisa, hanem egy élethelyzet, a legszemélyesebb közügy, hiszen a gyermekekből lesznek a jövő munkavállalói, és az általuk befizetett adó bevételek tartják fenn a társadalmi rendszereket (nyugdíj, egészségügy, oktatás, stb.)</a:t>
            </a:r>
          </a:p>
          <a:p>
            <a:pPr marL="0" indent="0" algn="ctr">
              <a:buNone/>
            </a:pPr>
            <a:endParaRPr lang="hu-HU" sz="1700" b="1" dirty="0">
              <a:solidFill>
                <a:srgbClr val="2A8D8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endParaRPr lang="en-US" sz="1700" dirty="0"/>
          </a:p>
        </p:txBody>
      </p:sp>
      <p:pic>
        <p:nvPicPr>
          <p:cNvPr id="28" name="Image 0" descr="tpl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8879"/>
            <a:ext cx="12188952" cy="639121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1292840" y="6382512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Demográfiai kiindulópont: a születésszám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996696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 </a:t>
            </a:r>
            <a:r>
              <a:rPr lang="hu-HU" sz="1600" i="1" dirty="0" err="1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élveszületések</a:t>
            </a:r>
            <a:r>
              <a:rPr lang="hu-HU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száma 1900 óta a legalacsonyabb.</a:t>
            </a:r>
            <a:endParaRPr lang="hu-HU" sz="16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194154" y="1550346"/>
          <a:ext cx="808221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 11"/>
          <p:cNvSpPr txBox="1"/>
          <p:nvPr/>
        </p:nvSpPr>
        <p:spPr>
          <a:xfrm>
            <a:off x="784860" y="5353807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Forrás: KSH</a:t>
            </a:r>
            <a:r>
              <a:rPr lang="hu-HU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2026</a:t>
            </a:r>
            <a:endParaRPr lang="en-US" sz="900" dirty="0"/>
          </a:p>
        </p:txBody>
      </p:sp>
      <p:pic>
        <p:nvPicPr>
          <p:cNvPr id="15" name="Image 0" descr="tpl/ppt/media/imag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18879"/>
            <a:ext cx="12188952" cy="639121"/>
          </a:xfrm>
          <a:prstGeom prst="rect">
            <a:avLst/>
          </a:prstGeom>
        </p:spPr>
      </p:pic>
      <p:sp>
        <p:nvSpPr>
          <p:cNvPr id="17" name="Shape 11">
            <a:extLst>
              <a:ext uri="{FF2B5EF4-FFF2-40B4-BE49-F238E27FC236}">
                <a16:creationId xmlns:a16="http://schemas.microsoft.com/office/drawing/2014/main" id="{47777018-4225-8370-4B99-464D26528D44}"/>
              </a:ext>
            </a:extLst>
          </p:cNvPr>
          <p:cNvSpPr/>
          <p:nvPr/>
        </p:nvSpPr>
        <p:spPr>
          <a:xfrm>
            <a:off x="1127760" y="5593583"/>
            <a:ext cx="10515600" cy="547634"/>
          </a:xfrm>
          <a:prstGeom prst="roundRect">
            <a:avLst>
              <a:gd name="adj" fmla="val 9756"/>
            </a:avLst>
          </a:prstGeom>
          <a:solidFill>
            <a:srgbClr val="0E2A47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r>
              <a:rPr lang="hu-HU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 asszisztált reprodukcióból származó születések hozzájárulása a születésszámokhoz számottevő (5-6% is lehetne), a meddőségi kezelések támogatása demográfiai jelentőséggel bír az európai országokban, és stabilizálhatja a termékenységi arányszámokat.</a:t>
            </a:r>
          </a:p>
          <a:p>
            <a:r>
              <a:rPr lang="hu-HU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49640" y="457200"/>
            <a:ext cx="3108960" cy="896112"/>
          </a:xfrm>
          <a:prstGeom prst="roundRect">
            <a:avLst>
              <a:gd name="adj" fmla="val 9000"/>
            </a:avLst>
          </a:prstGeom>
          <a:solidFill>
            <a:srgbClr val="F1F5F8"/>
          </a:solidFill>
          <a:ln w="12700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732519" y="530352"/>
            <a:ext cx="27889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100" b="1">
                <a:solidFill>
                  <a:srgbClr val="2A8D82"/>
                </a:solidFill>
                <a:latin typeface="Calibri"/>
              </a:rPr>
              <a:t>72 000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2519" y="960120"/>
            <a:ext cx="27889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00">
                <a:solidFill>
                  <a:srgbClr val="2B3440"/>
                </a:solidFill>
                <a:latin typeface="Calibri"/>
              </a:rPr>
              <a:t>összes élveszületés, 2025 (mélypont)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49640" y="1490472"/>
            <a:ext cx="3108960" cy="896112"/>
          </a:xfrm>
          <a:prstGeom prst="roundRect">
            <a:avLst>
              <a:gd name="adj" fmla="val 9000"/>
            </a:avLst>
          </a:prstGeom>
          <a:solidFill>
            <a:srgbClr val="F1F5F8"/>
          </a:solidFill>
          <a:ln w="12700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732519" y="1563624"/>
            <a:ext cx="27889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100" b="1">
                <a:solidFill>
                  <a:srgbClr val="2A8D82"/>
                </a:solidFill>
                <a:latin typeface="Calibri"/>
              </a:rPr>
              <a:t>−22%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732519" y="1993391"/>
            <a:ext cx="27889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00">
                <a:solidFill>
                  <a:srgbClr val="2B3440"/>
                </a:solidFill>
                <a:latin typeface="Calibri"/>
              </a:rPr>
              <a:t>a szülőképes (20–39 éves) nők száma 2011-hez képest 2025-re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549640" y="2523744"/>
            <a:ext cx="3108960" cy="896112"/>
          </a:xfrm>
          <a:prstGeom prst="roundRect">
            <a:avLst>
              <a:gd name="adj" fmla="val 9000"/>
            </a:avLst>
          </a:prstGeom>
          <a:solidFill>
            <a:srgbClr val="F1F5F8"/>
          </a:solidFill>
          <a:ln w="12700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732519" y="2596896"/>
            <a:ext cx="27889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100" b="1">
                <a:solidFill>
                  <a:srgbClr val="2A8D82"/>
                </a:solidFill>
                <a:latin typeface="Calibri"/>
              </a:rPr>
              <a:t>29,47 év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32519" y="3026663"/>
            <a:ext cx="27889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00">
                <a:solidFill>
                  <a:srgbClr val="2B3440"/>
                </a:solidFill>
                <a:latin typeface="Calibri"/>
              </a:rPr>
              <a:t>átlagéletkor az első gyermeknél (+6 év a rendszerváltás óta)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49640" y="3557015"/>
            <a:ext cx="3108960" cy="896112"/>
          </a:xfrm>
          <a:prstGeom prst="roundRect">
            <a:avLst>
              <a:gd name="adj" fmla="val 9000"/>
            </a:avLst>
          </a:prstGeom>
          <a:solidFill>
            <a:srgbClr val="F1F5F8"/>
          </a:solidFill>
          <a:ln w="12700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732519" y="3630168"/>
            <a:ext cx="27889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100" b="1">
                <a:solidFill>
                  <a:srgbClr val="2A8D82"/>
                </a:solidFill>
                <a:latin typeface="Calibri"/>
              </a:rPr>
              <a:t>1,31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32519" y="4059935"/>
            <a:ext cx="27889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00">
                <a:solidFill>
                  <a:srgbClr val="2B3440"/>
                </a:solidFill>
                <a:latin typeface="Calibri"/>
              </a:rPr>
              <a:t>TTA 2025 (1,61 volt 2021-ben)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549640" y="4590288"/>
            <a:ext cx="3108960" cy="896112"/>
          </a:xfrm>
          <a:prstGeom prst="roundRect">
            <a:avLst>
              <a:gd name="adj" fmla="val 9000"/>
            </a:avLst>
          </a:prstGeom>
          <a:solidFill>
            <a:srgbClr val="F1F5F8"/>
          </a:solidFill>
          <a:ln w="12700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732519" y="4663440"/>
            <a:ext cx="278892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100" b="1">
                <a:solidFill>
                  <a:srgbClr val="2A8D82"/>
                </a:solidFill>
                <a:latin typeface="Calibri"/>
              </a:rPr>
              <a:t>4,01%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32519" y="5093207"/>
            <a:ext cx="278892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000">
                <a:solidFill>
                  <a:srgbClr val="2B3440"/>
                </a:solidFill>
                <a:latin typeface="Calibri"/>
              </a:rPr>
              <a:t>asszisztált reprodukcióból született gyermekek aránya (2024)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92840" y="6382512"/>
            <a:ext cx="685800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100">
                <a:solidFill>
                  <a:srgbClr val="0E2A47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Életkor</a:t>
            </a:r>
            <a:r>
              <a:rPr lang="en-US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a nyíló olló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875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 életkor előrehaladtával visszafordíthatatlanul romlik a termékenység, csökken a spontán várandósságok esélye és a lombik programok eredményessége.</a:t>
            </a:r>
            <a:endParaRPr lang="en-US" sz="16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828800"/>
          <a:ext cx="5862320" cy="3596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8"/>
          <p:cNvSpPr txBox="1"/>
          <p:nvPr/>
        </p:nvSpPr>
        <p:spPr>
          <a:xfrm>
            <a:off x="594360" y="5547839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Forrás: </a:t>
            </a:r>
            <a:r>
              <a:rPr lang="hu-HU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NHR</a:t>
            </a:r>
            <a:r>
              <a:rPr lang="en-US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korcsoportos adat (összes </a:t>
            </a:r>
            <a:r>
              <a:rPr lang="en-US" sz="9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intézet</a:t>
            </a:r>
            <a:r>
              <a:rPr lang="en-US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r>
              <a:rPr lang="hu-HU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2026</a:t>
            </a:r>
            <a:endParaRPr lang="en-US" sz="900" dirty="0"/>
          </a:p>
        </p:txBody>
      </p:sp>
      <p:pic>
        <p:nvPicPr>
          <p:cNvPr id="12" name="Image 0" descr="tpl/ppt/media/imag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18879"/>
            <a:ext cx="12188952" cy="639121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1292840" y="6382512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pic>
        <p:nvPicPr>
          <p:cNvPr id="18" name="Kép 17">
            <a:extLst>
              <a:ext uri="{FF2B5EF4-FFF2-40B4-BE49-F238E27FC236}">
                <a16:creationId xmlns:a16="http://schemas.microsoft.com/office/drawing/2014/main" id="{CA057231-2413-4F4E-86BC-52BA4322A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000" y="2347919"/>
            <a:ext cx="5374640" cy="2689246"/>
          </a:xfrm>
          <a:prstGeom prst="rect">
            <a:avLst/>
          </a:prstGeom>
        </p:spPr>
      </p:pic>
      <p:sp>
        <p:nvSpPr>
          <p:cNvPr id="20" name="Szövegdoboz 19">
            <a:extLst>
              <a:ext uri="{FF2B5EF4-FFF2-40B4-BE49-F238E27FC236}">
                <a16:creationId xmlns:a16="http://schemas.microsoft.com/office/drawing/2014/main" id="{DC91E445-9DD1-421E-B211-C046678ACAC5}"/>
              </a:ext>
            </a:extLst>
          </p:cNvPr>
          <p:cNvSpPr txBox="1"/>
          <p:nvPr/>
        </p:nvSpPr>
        <p:spPr>
          <a:xfrm>
            <a:off x="6776720" y="1980043"/>
            <a:ext cx="3119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>
                <a:solidFill>
                  <a:srgbClr val="39ABB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 termékeny évek</a:t>
            </a:r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61822337-E2D7-4C3A-8072-98AB63ABC22F}"/>
              </a:ext>
            </a:extLst>
          </p:cNvPr>
          <p:cNvSpPr txBox="1"/>
          <p:nvPr/>
        </p:nvSpPr>
        <p:spPr>
          <a:xfrm>
            <a:off x="6893560" y="5501501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Forrás: </a:t>
            </a:r>
            <a:r>
              <a:rPr lang="hu-HU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ESHRE </a:t>
            </a:r>
            <a:r>
              <a:rPr lang="hu-HU" sz="9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leaflets</a:t>
            </a:r>
            <a:r>
              <a:rPr lang="hu-HU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hu-HU" sz="9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Female</a:t>
            </a:r>
            <a:r>
              <a:rPr lang="hu-HU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hu-HU" sz="9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fertility</a:t>
            </a:r>
            <a:r>
              <a:rPr lang="hu-HU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and </a:t>
            </a:r>
            <a:r>
              <a:rPr lang="hu-HU" sz="9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832D107-EE1E-4F3D-8D3F-B1F3890188D4}"/>
              </a:ext>
            </a:extLst>
          </p:cNvPr>
          <p:cNvSpPr txBox="1"/>
          <p:nvPr/>
        </p:nvSpPr>
        <p:spPr>
          <a:xfrm>
            <a:off x="548640" y="38404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Termékenységtudatosság: optimizmus és ismerethiány</a:t>
            </a:r>
          </a:p>
          <a:p>
            <a:pPr marL="0" indent="0">
              <a:buNone/>
            </a:pPr>
            <a:endParaRPr lang="en-US" sz="2900" dirty="0"/>
          </a:p>
        </p:txBody>
      </p:sp>
      <p:sp>
        <p:nvSpPr>
          <p:cNvPr id="3" name="Szövegdoboz 1">
            <a:extLst>
              <a:ext uri="{FF2B5EF4-FFF2-40B4-BE49-F238E27FC236}">
                <a16:creationId xmlns:a16="http://schemas.microsoft.com/office/drawing/2014/main" id="{D14B41AF-7D0C-4F20-B557-EC41CB84EC47}"/>
              </a:ext>
            </a:extLst>
          </p:cNvPr>
          <p:cNvSpPr txBox="1"/>
          <p:nvPr/>
        </p:nvSpPr>
        <p:spPr>
          <a:xfrm>
            <a:off x="473457" y="1262921"/>
            <a:ext cx="8285532" cy="53999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hu-HU" sz="1600" b="1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Mennyire bízik abban, hogy végül lesz gyermeke? (n=2000) (%)</a:t>
            </a:r>
          </a:p>
        </p:txBody>
      </p:sp>
      <p:graphicFrame>
        <p:nvGraphicFramePr>
          <p:cNvPr id="4" name="Tartalom helye 8">
            <a:extLst>
              <a:ext uri="{FF2B5EF4-FFF2-40B4-BE49-F238E27FC236}">
                <a16:creationId xmlns:a16="http://schemas.microsoft.com/office/drawing/2014/main" id="{A040740A-8D4D-45C1-9295-6FCB966E1C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2757417"/>
              </p:ext>
            </p:extLst>
          </p:nvPr>
        </p:nvGraphicFramePr>
        <p:xfrm>
          <a:off x="395824" y="1802920"/>
          <a:ext cx="8016656" cy="1926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zövegdoboz 4">
            <a:extLst>
              <a:ext uri="{FF2B5EF4-FFF2-40B4-BE49-F238E27FC236}">
                <a16:creationId xmlns:a16="http://schemas.microsoft.com/office/drawing/2014/main" id="{BA4D1313-2399-47EC-82A1-7A9D1A685E3A}"/>
              </a:ext>
            </a:extLst>
          </p:cNvPr>
          <p:cNvSpPr txBox="1"/>
          <p:nvPr/>
        </p:nvSpPr>
        <p:spPr>
          <a:xfrm>
            <a:off x="8996494" y="2929790"/>
            <a:ext cx="291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i="1" dirty="0"/>
              <a:t>Forrás: HRI saját kutatás, 2024 (18-49 éves korosztály, nemre, lakóhelyre, iskolai végzettségre reprezentatív minta)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382512"/>
            <a:ext cx="685800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100">
                <a:solidFill>
                  <a:srgbClr val="0E2A47"/>
                </a:solidFill>
                <a:latin typeface="Calibri"/>
              </a:rPr>
              <a:t>5</a:t>
            </a:r>
          </a:p>
        </p:txBody>
      </p:sp>
      <p:sp>
        <p:nvSpPr>
          <p:cNvPr id="18" name="Szövegdoboz 1">
            <a:extLst>
              <a:ext uri="{FF2B5EF4-FFF2-40B4-BE49-F238E27FC236}">
                <a16:creationId xmlns:a16="http://schemas.microsoft.com/office/drawing/2014/main" id="{229D5186-2207-D55D-4589-19C727419609}"/>
              </a:ext>
            </a:extLst>
          </p:cNvPr>
          <p:cNvSpPr txBox="1"/>
          <p:nvPr/>
        </p:nvSpPr>
        <p:spPr>
          <a:xfrm>
            <a:off x="395824" y="4072586"/>
            <a:ext cx="8285532" cy="53999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hu-HU" sz="1600" b="1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Mit gondol, elég ismeretet biztosítottak az iskolai tananyagok Önnek a termékenységről, gyermekvállalás biológiai hátteréről? (%)</a:t>
            </a:r>
          </a:p>
        </p:txBody>
      </p:sp>
      <p:graphicFrame>
        <p:nvGraphicFramePr>
          <p:cNvPr id="20" name="Tartalom helye 8">
            <a:extLst>
              <a:ext uri="{FF2B5EF4-FFF2-40B4-BE49-F238E27FC236}">
                <a16:creationId xmlns:a16="http://schemas.microsoft.com/office/drawing/2014/main" id="{56858C04-D9B2-F52E-2E06-C1D3D085C5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3687637"/>
              </p:ext>
            </p:extLst>
          </p:nvPr>
        </p:nvGraphicFramePr>
        <p:xfrm>
          <a:off x="395824" y="4839961"/>
          <a:ext cx="7853680" cy="1696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Text 0">
            <a:extLst>
              <a:ext uri="{FF2B5EF4-FFF2-40B4-BE49-F238E27FC236}">
                <a16:creationId xmlns:a16="http://schemas.microsoft.com/office/drawing/2014/main" id="{26FE323A-B711-DBAD-94E9-D4D3E794B256}"/>
              </a:ext>
            </a:extLst>
          </p:cNvPr>
          <p:cNvSpPr txBox="1"/>
          <p:nvPr/>
        </p:nvSpPr>
        <p:spPr>
          <a:xfrm>
            <a:off x="579120" y="605230"/>
            <a:ext cx="1035678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Iskolai reproduktív edukáció hiánya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4880431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71500" y="379476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Prevenció és termékenységtudatosság</a:t>
            </a:r>
            <a:endParaRPr lang="hu-HU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442477" y="939507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hu-HU" sz="160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algn="ctr"/>
            <a:r>
              <a:rPr lang="hu-HU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Iskolai edukáció hiányos, az oktatás a nem kívánt terhességek elkerülésére fókuszál</a:t>
            </a:r>
            <a:r>
              <a:rPr lang="hu-HU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5943600" cy="3429000"/>
          </a:xfrm>
          <a:prstGeom prst="roundRect">
            <a:avLst>
              <a:gd name="adj" fmla="val 2133"/>
            </a:avLst>
          </a:prstGeom>
          <a:solidFill>
            <a:srgbClr val="F1F5F8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 txBox="1"/>
          <p:nvPr/>
        </p:nvSpPr>
        <p:spPr>
          <a:xfrm>
            <a:off x="868680" y="192024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A8D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Amit a fiataloknak ismerniük kell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377440"/>
            <a:ext cx="5486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hu-HU" sz="1350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termékenység életkorfüggése</a:t>
            </a:r>
            <a:endParaRPr lang="hu-HU" sz="13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hu-HU" sz="1350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életmódi és egészségi kockázatok a termékenységre</a:t>
            </a:r>
            <a:endParaRPr lang="hu-HU" sz="13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hu-HU" sz="1350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női és férfi meddőség fő okai</a:t>
            </a:r>
            <a:endParaRPr lang="hu-HU" sz="13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hu-HU" sz="1350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reproduktív lehetőségek, kezelések határai</a:t>
            </a:r>
            <a:endParaRPr lang="hu-HU" sz="13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hu-HU" sz="1350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mikor érdemes szakemberhez fordulni, és hova kell fordulni</a:t>
            </a:r>
            <a:endParaRPr lang="hu-HU" sz="135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hu-HU" sz="1350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termékenységmegőrzés lehetősége (pl. szociális petesejtfagyasztás)</a:t>
            </a:r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hu-HU" sz="1350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asszisztált reprodukciós lehetőségek (a teljes paletta ismerete)</a:t>
            </a:r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hu-HU" sz="1350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teljes reproduktív életút </a:t>
            </a:r>
          </a:p>
        </p:txBody>
      </p:sp>
      <p:sp>
        <p:nvSpPr>
          <p:cNvPr id="7" name="Shape 5"/>
          <p:cNvSpPr/>
          <p:nvPr/>
        </p:nvSpPr>
        <p:spPr>
          <a:xfrm>
            <a:off x="6766560" y="1783080"/>
            <a:ext cx="4754880" cy="3429000"/>
          </a:xfrm>
          <a:prstGeom prst="roundRect">
            <a:avLst>
              <a:gd name="adj" fmla="val 2133"/>
            </a:avLst>
          </a:prstGeom>
          <a:solidFill>
            <a:srgbClr val="38B1A3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8" name="Text 6"/>
          <p:cNvSpPr txBox="1"/>
          <p:nvPr/>
        </p:nvSpPr>
        <p:spPr>
          <a:xfrm>
            <a:off x="6995160" y="1920240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Illeszthető a jelenlegi oktatáshoz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995160" y="2423160"/>
            <a:ext cx="42976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400" dirty="0">
                <a:solidFill>
                  <a:srgbClr val="EAF7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termékenységi ismeretek a mostani iskolai szexuális edukáció és családtervezési ismeretek mellé kerülhetnének. </a:t>
            </a:r>
          </a:p>
          <a:p>
            <a:pPr marL="0" indent="0">
              <a:buNone/>
            </a:pPr>
            <a:endParaRPr lang="hu-HU" sz="1400" dirty="0">
              <a:solidFill>
                <a:srgbClr val="EAF7F4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hu-HU" sz="1400" dirty="0">
                <a:solidFill>
                  <a:srgbClr val="EAF7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Új témák brit modellnek megfelelően: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rgbClr val="EAF7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Termékenység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rgbClr val="EAF7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Termékenységre ható leggyakoribb betegségek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rgbClr val="EAF7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Meddőség és kezelési lehetőségei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1400" dirty="0">
                <a:solidFill>
                  <a:srgbClr val="EAF7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Menopauza</a:t>
            </a:r>
            <a:endParaRPr lang="hu-HU" sz="1400" dirty="0"/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40080" y="539496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0E2A47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9"/>
          <p:cNvSpPr txBox="1"/>
          <p:nvPr/>
        </p:nvSpPr>
        <p:spPr>
          <a:xfrm>
            <a:off x="868680" y="5394960"/>
            <a:ext cx="10652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Iskolai reproduktív edukációs javaslatát 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HRI </a:t>
            </a:r>
            <a:r>
              <a:rPr lang="hu-HU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elkészítette, és 9 edukációs </a:t>
            </a:r>
            <a:r>
              <a:rPr lang="hu-HU" sz="125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leafletet</a:t>
            </a:r>
            <a:r>
              <a:rPr lang="hu-HU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online formában</a:t>
            </a: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hu-HU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Több szakterület egyeztetése célszerű lenne a téma komplex iskolai egészségfejlesztésbe integrálása érdekében. Cél a termékenységtudatosság erősítése életkornak megfelelő módon és az egész reproduktív életút megismertetése.</a:t>
            </a:r>
            <a:endParaRPr lang="en-US" sz="1250" dirty="0"/>
          </a:p>
        </p:txBody>
      </p:sp>
      <p:pic>
        <p:nvPicPr>
          <p:cNvPr id="12" name="Image 0" descr="tpl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8879"/>
            <a:ext cx="12188952" cy="639121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11292840" y="6382512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Meddőségkezelés ≠ lombikkezelés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875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r>
              <a:rPr lang="hu-HU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meddőségi ellátás széleskörű, több eljárást foglal magába, melyek egy állomása az IVF. Mindenki számára egészségi állapotának és meggyőződésének megfelelő ellátást kell nyújtani.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1783080"/>
            <a:ext cx="5852160" cy="457200"/>
          </a:xfrm>
          <a:prstGeom prst="roundRect">
            <a:avLst>
              <a:gd name="adj" fmla="val 12000"/>
            </a:avLst>
          </a:prstGeom>
          <a:solidFill>
            <a:srgbClr val="F1F5F8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Shape 3"/>
          <p:cNvSpPr/>
          <p:nvPr/>
        </p:nvSpPr>
        <p:spPr>
          <a:xfrm>
            <a:off x="969264" y="1901952"/>
            <a:ext cx="219456" cy="219456"/>
          </a:xfrm>
          <a:prstGeom prst="ellipse">
            <a:avLst/>
          </a:prstGeom>
          <a:solidFill>
            <a:srgbClr val="38B1A3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6" name="Text 4"/>
          <p:cNvSpPr txBox="1"/>
          <p:nvPr/>
        </p:nvSpPr>
        <p:spPr>
          <a:xfrm>
            <a:off x="969264" y="190195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325880" y="1783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25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Termékenységtudatosság</a:t>
            </a:r>
            <a:endParaRPr lang="hu-HU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969264" y="2194560"/>
            <a:ext cx="219456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⌄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822960" y="2308860"/>
            <a:ext cx="5852160" cy="457200"/>
          </a:xfrm>
          <a:prstGeom prst="roundRect">
            <a:avLst>
              <a:gd name="adj" fmla="val 12000"/>
            </a:avLst>
          </a:prstGeom>
          <a:solidFill>
            <a:srgbClr val="F1F5F8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0" name="Shape 8"/>
          <p:cNvSpPr/>
          <p:nvPr/>
        </p:nvSpPr>
        <p:spPr>
          <a:xfrm>
            <a:off x="969264" y="2427732"/>
            <a:ext cx="219456" cy="219456"/>
          </a:xfrm>
          <a:prstGeom prst="ellipse">
            <a:avLst/>
          </a:prstGeom>
          <a:solidFill>
            <a:srgbClr val="38B1A3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11" name="Text 9"/>
          <p:cNvSpPr txBox="1"/>
          <p:nvPr/>
        </p:nvSpPr>
        <p:spPr>
          <a:xfrm>
            <a:off x="969264" y="242773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1325880" y="23088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25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 és szekunder prevenció (edukáció, attitűdformálás, HPV oltás és szűrővizsgálatok)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969264" y="2720340"/>
            <a:ext cx="219456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⌄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822960" y="2834640"/>
            <a:ext cx="5852160" cy="457200"/>
          </a:xfrm>
          <a:prstGeom prst="roundRect">
            <a:avLst>
              <a:gd name="adj" fmla="val 12000"/>
            </a:avLst>
          </a:prstGeom>
          <a:solidFill>
            <a:srgbClr val="F1F5F8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5" name="Shape 13"/>
          <p:cNvSpPr/>
          <p:nvPr/>
        </p:nvSpPr>
        <p:spPr>
          <a:xfrm>
            <a:off x="969264" y="2953512"/>
            <a:ext cx="219456" cy="219456"/>
          </a:xfrm>
          <a:prstGeom prst="ellipse">
            <a:avLst/>
          </a:prstGeom>
          <a:solidFill>
            <a:srgbClr val="38B1A3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16" name="Text 14"/>
          <p:cNvSpPr txBox="1"/>
          <p:nvPr/>
        </p:nvSpPr>
        <p:spPr>
          <a:xfrm>
            <a:off x="969264" y="295351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325880" y="28346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25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Időben történő komplex kivizsgálás, kórházak jelentősége a betegutak irányában</a:t>
            </a:r>
            <a:endParaRPr lang="hu-HU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969264" y="3246120"/>
            <a:ext cx="219456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⌄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822960" y="3360420"/>
            <a:ext cx="5852160" cy="457200"/>
          </a:xfrm>
          <a:prstGeom prst="roundRect">
            <a:avLst>
              <a:gd name="adj" fmla="val 12000"/>
            </a:avLst>
          </a:prstGeom>
          <a:solidFill>
            <a:srgbClr val="F1F5F8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0" name="Shape 18"/>
          <p:cNvSpPr/>
          <p:nvPr/>
        </p:nvSpPr>
        <p:spPr>
          <a:xfrm>
            <a:off x="969264" y="3479292"/>
            <a:ext cx="219456" cy="219456"/>
          </a:xfrm>
          <a:prstGeom prst="ellipse">
            <a:avLst/>
          </a:prstGeom>
          <a:solidFill>
            <a:srgbClr val="38B1A3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21" name="Text 19"/>
          <p:cNvSpPr txBox="1"/>
          <p:nvPr/>
        </p:nvSpPr>
        <p:spPr>
          <a:xfrm>
            <a:off x="969264" y="347929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1325880" y="33604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25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Egyénre szabott, személyes meggyőződés és hit</a:t>
            </a:r>
            <a:r>
              <a:rPr lang="en-US" sz="125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szerinti kezelés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69264" y="3771900"/>
            <a:ext cx="219456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⌄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822960" y="3886200"/>
            <a:ext cx="5852160" cy="457200"/>
          </a:xfrm>
          <a:prstGeom prst="roundRect">
            <a:avLst>
              <a:gd name="adj" fmla="val 12000"/>
            </a:avLst>
          </a:prstGeom>
          <a:solidFill>
            <a:srgbClr val="F1F5F8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5" name="Shape 23"/>
          <p:cNvSpPr/>
          <p:nvPr/>
        </p:nvSpPr>
        <p:spPr>
          <a:xfrm>
            <a:off x="969264" y="4005072"/>
            <a:ext cx="219456" cy="219456"/>
          </a:xfrm>
          <a:prstGeom prst="ellipse">
            <a:avLst/>
          </a:prstGeom>
          <a:solidFill>
            <a:srgbClr val="38B1A3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26" name="Text 24"/>
          <p:cNvSpPr txBox="1"/>
          <p:nvPr/>
        </p:nvSpPr>
        <p:spPr>
          <a:xfrm>
            <a:off x="969264" y="400507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1325880" y="388620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Egyszerűbb </a:t>
            </a:r>
            <a:r>
              <a:rPr lang="en-US" sz="1250" dirty="0" err="1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reprodukciós</a:t>
            </a:r>
            <a:r>
              <a:rPr lang="en-US" sz="125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kezelések</a:t>
            </a:r>
            <a:r>
              <a:rPr lang="hu-HU" sz="125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szakambulanciák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969264" y="4297680"/>
            <a:ext cx="219456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⌄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822960" y="4411980"/>
            <a:ext cx="5852160" cy="457200"/>
          </a:xfrm>
          <a:prstGeom prst="roundRect">
            <a:avLst>
              <a:gd name="adj" fmla="val 12000"/>
            </a:avLst>
          </a:prstGeom>
          <a:solidFill>
            <a:srgbClr val="38B1A3"/>
          </a:solidFill>
          <a:ln w="19050">
            <a:solidFill>
              <a:srgbClr val="2A8D82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0" name="Shape 28"/>
          <p:cNvSpPr/>
          <p:nvPr/>
        </p:nvSpPr>
        <p:spPr>
          <a:xfrm>
            <a:off x="969264" y="4530852"/>
            <a:ext cx="219456" cy="219456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31" name="Text 29"/>
          <p:cNvSpPr txBox="1"/>
          <p:nvPr/>
        </p:nvSpPr>
        <p:spPr>
          <a:xfrm>
            <a:off x="969264" y="453085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A8D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32" name="Text 30"/>
          <p:cNvSpPr txBox="1"/>
          <p:nvPr/>
        </p:nvSpPr>
        <p:spPr>
          <a:xfrm>
            <a:off x="1325880" y="44119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Asszisztált reprodukció</a:t>
            </a:r>
            <a:endParaRPr lang="en-US" sz="1250" dirty="0"/>
          </a:p>
        </p:txBody>
      </p:sp>
      <p:sp>
        <p:nvSpPr>
          <p:cNvPr id="33" name="Text 31"/>
          <p:cNvSpPr txBox="1"/>
          <p:nvPr/>
        </p:nvSpPr>
        <p:spPr>
          <a:xfrm>
            <a:off x="969264" y="4823460"/>
            <a:ext cx="219456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⌄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822960" y="4937760"/>
            <a:ext cx="5852160" cy="457200"/>
          </a:xfrm>
          <a:prstGeom prst="roundRect">
            <a:avLst>
              <a:gd name="adj" fmla="val 12000"/>
            </a:avLst>
          </a:prstGeom>
          <a:solidFill>
            <a:srgbClr val="F1F5F8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5" name="Shape 33"/>
          <p:cNvSpPr/>
          <p:nvPr/>
        </p:nvSpPr>
        <p:spPr>
          <a:xfrm>
            <a:off x="969264" y="5056632"/>
            <a:ext cx="219456" cy="219456"/>
          </a:xfrm>
          <a:prstGeom prst="ellipse">
            <a:avLst/>
          </a:prstGeom>
          <a:solidFill>
            <a:srgbClr val="38B1A3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36" name="Text 34"/>
          <p:cNvSpPr txBox="1"/>
          <p:nvPr/>
        </p:nvSpPr>
        <p:spPr>
          <a:xfrm>
            <a:off x="969264" y="505663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37" name="Text 35"/>
          <p:cNvSpPr txBox="1"/>
          <p:nvPr/>
        </p:nvSpPr>
        <p:spPr>
          <a:xfrm>
            <a:off x="1325880" y="4937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Speciális reprodukciós eljárások</a:t>
            </a:r>
            <a:endParaRPr lang="en-US" sz="1250" dirty="0"/>
          </a:p>
        </p:txBody>
      </p:sp>
      <p:sp>
        <p:nvSpPr>
          <p:cNvPr id="38" name="Text 36"/>
          <p:cNvSpPr txBox="1"/>
          <p:nvPr/>
        </p:nvSpPr>
        <p:spPr>
          <a:xfrm>
            <a:off x="969264" y="5349240"/>
            <a:ext cx="219456" cy="160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⌄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822960" y="5463540"/>
            <a:ext cx="5852160" cy="457200"/>
          </a:xfrm>
          <a:prstGeom prst="roundRect">
            <a:avLst>
              <a:gd name="adj" fmla="val 12000"/>
            </a:avLst>
          </a:prstGeom>
          <a:solidFill>
            <a:srgbClr val="F1F5F8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0" name="Shape 38"/>
          <p:cNvSpPr/>
          <p:nvPr/>
        </p:nvSpPr>
        <p:spPr>
          <a:xfrm>
            <a:off x="969264" y="5582412"/>
            <a:ext cx="219456" cy="219456"/>
          </a:xfrm>
          <a:prstGeom prst="ellipse">
            <a:avLst/>
          </a:prstGeom>
          <a:solidFill>
            <a:srgbClr val="38B1A3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41" name="Text 39"/>
          <p:cNvSpPr txBox="1"/>
          <p:nvPr/>
        </p:nvSpPr>
        <p:spPr>
          <a:xfrm>
            <a:off x="969264" y="5582412"/>
            <a:ext cx="21945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42" name="Text 40"/>
          <p:cNvSpPr txBox="1"/>
          <p:nvPr/>
        </p:nvSpPr>
        <p:spPr>
          <a:xfrm>
            <a:off x="1325880" y="54635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25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Termékenységmegőrzés</a:t>
            </a:r>
            <a:endParaRPr lang="hu-HU" sz="1250" dirty="0"/>
          </a:p>
        </p:txBody>
      </p:sp>
      <p:sp>
        <p:nvSpPr>
          <p:cNvPr id="43" name="Shape 41"/>
          <p:cNvSpPr/>
          <p:nvPr/>
        </p:nvSpPr>
        <p:spPr>
          <a:xfrm>
            <a:off x="6936740" y="2483555"/>
            <a:ext cx="4663440" cy="2788920"/>
          </a:xfrm>
          <a:prstGeom prst="roundRect">
            <a:avLst>
              <a:gd name="adj" fmla="val 2623"/>
            </a:avLst>
          </a:prstGeom>
          <a:solidFill>
            <a:srgbClr val="0E2A47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47" name="Text 45"/>
          <p:cNvSpPr txBox="1"/>
          <p:nvPr/>
        </p:nvSpPr>
        <p:spPr>
          <a:xfrm>
            <a:off x="7178040" y="3247079"/>
            <a:ext cx="41148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rendszer akkor jó, ha minden állomása működik. Ebből következik az „új családtervezési szemlélet” szükségessége.</a:t>
            </a:r>
            <a:endParaRPr lang="en-US" sz="1400" dirty="0"/>
          </a:p>
        </p:txBody>
      </p:sp>
      <p:pic>
        <p:nvPicPr>
          <p:cNvPr id="48" name="Image 0" descr="tpl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8879"/>
            <a:ext cx="12188952" cy="639121"/>
          </a:xfrm>
          <a:prstGeom prst="rect">
            <a:avLst/>
          </a:prstGeom>
        </p:spPr>
      </p:pic>
      <p:sp>
        <p:nvSpPr>
          <p:cNvPr id="49" name="Text 46"/>
          <p:cNvSpPr txBox="1"/>
          <p:nvPr/>
        </p:nvSpPr>
        <p:spPr>
          <a:xfrm>
            <a:off x="11292840" y="6382512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106424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900" b="1" i="0">
                <a:solidFill>
                  <a:srgbClr val="38B1A3"/>
                </a:solidFill>
                <a:latin typeface="Calibri"/>
              </a:rPr>
              <a:t>A hazai IVF-ellátás országos képe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987552"/>
            <a:ext cx="1106424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1" dirty="0">
                <a:solidFill>
                  <a:srgbClr val="0E2A47"/>
                </a:solidFill>
                <a:latin typeface="Calibri"/>
              </a:rPr>
              <a:t>Az </a:t>
            </a:r>
            <a:r>
              <a:rPr sz="1500" b="0" i="1" dirty="0" err="1">
                <a:solidFill>
                  <a:srgbClr val="0E2A47"/>
                </a:solidFill>
                <a:latin typeface="Calibri"/>
              </a:rPr>
              <a:t>esetszámok</a:t>
            </a:r>
            <a:r>
              <a:rPr sz="1500" b="0" i="1" dirty="0">
                <a:solidFill>
                  <a:srgbClr val="0E2A47"/>
                </a:solidFill>
                <a:latin typeface="Calibri"/>
              </a:rPr>
              <a:t> </a:t>
            </a:r>
            <a:r>
              <a:rPr sz="1500" b="0" i="1" dirty="0" err="1">
                <a:solidFill>
                  <a:srgbClr val="0E2A47"/>
                </a:solidFill>
                <a:latin typeface="Calibri"/>
              </a:rPr>
              <a:t>enyhén</a:t>
            </a:r>
            <a:r>
              <a:rPr sz="1500" b="0" i="1" dirty="0">
                <a:solidFill>
                  <a:srgbClr val="0E2A47"/>
                </a:solidFill>
                <a:latin typeface="Calibri"/>
              </a:rPr>
              <a:t> </a:t>
            </a:r>
            <a:r>
              <a:rPr sz="1500" b="0" i="1" dirty="0" err="1">
                <a:solidFill>
                  <a:srgbClr val="0E2A47"/>
                </a:solidFill>
                <a:latin typeface="Calibri"/>
              </a:rPr>
              <a:t>csökkentek</a:t>
            </a:r>
            <a:r>
              <a:rPr sz="1500" b="0" i="1" dirty="0">
                <a:solidFill>
                  <a:srgbClr val="0E2A47"/>
                </a:solidFill>
                <a:latin typeface="Calibri"/>
              </a:rPr>
              <a:t> 2024-ről 2025-re. A </a:t>
            </a:r>
            <a:r>
              <a:rPr sz="1500" b="0" i="1" dirty="0" err="1">
                <a:solidFill>
                  <a:srgbClr val="0E2A47"/>
                </a:solidFill>
                <a:latin typeface="Calibri"/>
              </a:rPr>
              <a:t>betegforgalom</a:t>
            </a:r>
            <a:r>
              <a:rPr sz="1500" b="0" i="1" dirty="0">
                <a:solidFill>
                  <a:srgbClr val="0E2A47"/>
                </a:solidFill>
                <a:latin typeface="Calibri"/>
              </a:rPr>
              <a:t> </a:t>
            </a:r>
            <a:r>
              <a:rPr sz="1500" b="0" i="1" dirty="0" err="1">
                <a:solidFill>
                  <a:srgbClr val="0E2A47"/>
                </a:solidFill>
                <a:latin typeface="Calibri"/>
              </a:rPr>
              <a:t>csökkenése</a:t>
            </a:r>
            <a:r>
              <a:rPr sz="1500" b="0" i="1" dirty="0">
                <a:solidFill>
                  <a:srgbClr val="0E2A47"/>
                </a:solidFill>
                <a:latin typeface="Calibri"/>
              </a:rPr>
              <a:t> </a:t>
            </a:r>
            <a:r>
              <a:rPr sz="1500" b="0" i="1" dirty="0" err="1">
                <a:solidFill>
                  <a:srgbClr val="0E2A47"/>
                </a:solidFill>
                <a:latin typeface="Calibri"/>
              </a:rPr>
              <a:t>multifaktoriális</a:t>
            </a:r>
            <a:r>
              <a:rPr sz="1500" b="0" i="1" dirty="0">
                <a:solidFill>
                  <a:srgbClr val="0E2A47"/>
                </a:solidFill>
                <a:latin typeface="Calibri"/>
              </a:rPr>
              <a:t>, </a:t>
            </a:r>
            <a:r>
              <a:rPr sz="1500" b="0" i="1" dirty="0" err="1">
                <a:solidFill>
                  <a:srgbClr val="0E2A47"/>
                </a:solidFill>
                <a:latin typeface="Calibri"/>
              </a:rPr>
              <a:t>egyetlen</a:t>
            </a:r>
            <a:r>
              <a:rPr sz="1500" b="0" i="1" dirty="0">
                <a:solidFill>
                  <a:srgbClr val="0E2A47"/>
                </a:solidFill>
                <a:latin typeface="Calibri"/>
              </a:rPr>
              <a:t> </a:t>
            </a:r>
            <a:r>
              <a:rPr sz="1500" b="0" i="1" dirty="0" err="1">
                <a:solidFill>
                  <a:srgbClr val="0E2A47"/>
                </a:solidFill>
                <a:latin typeface="Calibri"/>
              </a:rPr>
              <a:t>tényezőre</a:t>
            </a:r>
            <a:r>
              <a:rPr sz="1500" b="0" i="1" dirty="0">
                <a:solidFill>
                  <a:srgbClr val="0E2A47"/>
                </a:solidFill>
                <a:latin typeface="Calibri"/>
              </a:rPr>
              <a:t> </a:t>
            </a:r>
            <a:r>
              <a:rPr sz="1500" b="0" i="1" dirty="0" err="1">
                <a:solidFill>
                  <a:srgbClr val="0E2A47"/>
                </a:solidFill>
                <a:latin typeface="Calibri"/>
              </a:rPr>
              <a:t>nem</a:t>
            </a:r>
            <a:r>
              <a:rPr sz="1500" b="0" i="1" dirty="0">
                <a:solidFill>
                  <a:srgbClr val="0E2A47"/>
                </a:solidFill>
                <a:latin typeface="Calibri"/>
              </a:rPr>
              <a:t> </a:t>
            </a:r>
            <a:r>
              <a:rPr sz="1500" b="0" i="1" dirty="0" err="1">
                <a:solidFill>
                  <a:srgbClr val="0E2A47"/>
                </a:solidFill>
                <a:latin typeface="Calibri"/>
              </a:rPr>
              <a:t>vezethető</a:t>
            </a:r>
            <a:r>
              <a:rPr sz="1500" b="0" i="1" dirty="0">
                <a:solidFill>
                  <a:srgbClr val="0E2A47"/>
                </a:solidFill>
                <a:latin typeface="Calibri"/>
              </a:rPr>
              <a:t> </a:t>
            </a:r>
            <a:r>
              <a:rPr sz="1500" b="0" i="1" dirty="0" err="1">
                <a:solidFill>
                  <a:srgbClr val="0E2A47"/>
                </a:solidFill>
                <a:latin typeface="Calibri"/>
              </a:rPr>
              <a:t>vissza</a:t>
            </a:r>
            <a:r>
              <a:rPr sz="1500" b="0" i="1" dirty="0">
                <a:solidFill>
                  <a:srgbClr val="0E2A47"/>
                </a:solidFill>
                <a:latin typeface="Calibri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783080"/>
            <a:ext cx="6766560" cy="37033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Char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902245"/>
              </p:ext>
            </p:extLst>
          </p:nvPr>
        </p:nvGraphicFramePr>
        <p:xfrm>
          <a:off x="548640" y="1965960"/>
          <a:ext cx="658368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559442"/>
            <a:ext cx="4114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1" dirty="0">
                <a:solidFill>
                  <a:srgbClr val="6E7A88"/>
                </a:solidFill>
                <a:latin typeface="Calibri"/>
              </a:rPr>
              <a:t>Forrás: NHR, NEAK,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52360" y="1810512"/>
            <a:ext cx="4297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38B1A3"/>
                </a:solidFill>
                <a:latin typeface="Calibri"/>
              </a:rPr>
              <a:t>Háttérben álló okok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452360" y="2408469"/>
            <a:ext cx="4297680" cy="548640"/>
          </a:xfrm>
          <a:prstGeom prst="roundRect">
            <a:avLst>
              <a:gd name="adj" fmla="val 12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7588358" y="2386429"/>
            <a:ext cx="38862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8B1A3"/>
                </a:solidFill>
                <a:latin typeface="Calibri"/>
              </a:rPr>
              <a:t>DEMOGRÁFIAI VÁLTOZÁSOK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52360" y="3202289"/>
            <a:ext cx="4297680" cy="548640"/>
          </a:xfrm>
          <a:prstGeom prst="roundRect">
            <a:avLst>
              <a:gd name="adj" fmla="val 12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58100" y="3167886"/>
            <a:ext cx="38862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8B1A3"/>
                </a:solidFill>
                <a:latin typeface="Calibri"/>
              </a:rPr>
              <a:t>KÜLFÖLDI PÁCIENS TURIZMUS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52360" y="3951167"/>
            <a:ext cx="4297680" cy="548640"/>
          </a:xfrm>
          <a:prstGeom prst="roundRect">
            <a:avLst>
              <a:gd name="adj" fmla="val 12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588358" y="3916764"/>
            <a:ext cx="38862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38B1A3"/>
                </a:solidFill>
                <a:latin typeface="Calibri"/>
              </a:rPr>
              <a:t>COMPLIANCE, BIZALOM</a:t>
            </a:r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8879"/>
            <a:ext cx="12188952" cy="63912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1292840" y="6382512"/>
            <a:ext cx="685800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100">
                <a:solidFill>
                  <a:srgbClr val="0E2A47"/>
                </a:solidFill>
                <a:latin typeface="Calibri"/>
              </a:rPr>
              <a:t>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52360" y="5669280"/>
            <a:ext cx="429768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1" dirty="0" err="1">
                <a:solidFill>
                  <a:srgbClr val="6E7A88"/>
                </a:solidFill>
                <a:latin typeface="Calibri"/>
              </a:rPr>
              <a:t>Adatforrás</a:t>
            </a:r>
            <a:r>
              <a:rPr sz="950" b="0" i="1" dirty="0">
                <a:solidFill>
                  <a:srgbClr val="6E7A88"/>
                </a:solidFill>
                <a:latin typeface="Calibri"/>
              </a:rPr>
              <a:t>: </a:t>
            </a:r>
            <a:r>
              <a:rPr sz="950" b="0" i="1" dirty="0" err="1">
                <a:solidFill>
                  <a:srgbClr val="6E7A88"/>
                </a:solidFill>
                <a:latin typeface="Calibri"/>
              </a:rPr>
              <a:t>Nemzeti</a:t>
            </a:r>
            <a:r>
              <a:rPr sz="950" b="0" i="1" dirty="0">
                <a:solidFill>
                  <a:srgbClr val="6E7A88"/>
                </a:solidFill>
                <a:latin typeface="Calibri"/>
              </a:rPr>
              <a:t> </a:t>
            </a:r>
            <a:r>
              <a:rPr sz="950" b="0" i="1" dirty="0" err="1">
                <a:solidFill>
                  <a:srgbClr val="6E7A88"/>
                </a:solidFill>
                <a:latin typeface="Calibri"/>
              </a:rPr>
              <a:t>Humánreprodukciós</a:t>
            </a:r>
            <a:r>
              <a:rPr sz="950" b="0" i="1" dirty="0">
                <a:solidFill>
                  <a:srgbClr val="6E7A88"/>
                </a:solidFill>
                <a:latin typeface="Calibri"/>
              </a:rPr>
              <a:t> </a:t>
            </a:r>
            <a:r>
              <a:rPr sz="950" b="0" i="1" dirty="0" err="1">
                <a:solidFill>
                  <a:srgbClr val="6E7A88"/>
                </a:solidFill>
                <a:latin typeface="Calibri"/>
              </a:rPr>
              <a:t>Regiszter</a:t>
            </a:r>
            <a:r>
              <a:rPr sz="950" b="0" i="1" dirty="0">
                <a:solidFill>
                  <a:srgbClr val="6E7A88"/>
                </a:solidFill>
                <a:latin typeface="Calibri"/>
              </a:rPr>
              <a:t> — </a:t>
            </a:r>
            <a:r>
              <a:rPr sz="950" b="1" i="1" dirty="0">
                <a:solidFill>
                  <a:srgbClr val="6E7A88"/>
                </a:solidFill>
                <a:latin typeface="Calibri"/>
              </a:rPr>
              <a:t>2024 </a:t>
            </a:r>
            <a:r>
              <a:rPr sz="950" b="1" i="1" dirty="0" err="1">
                <a:solidFill>
                  <a:srgbClr val="6E7A88"/>
                </a:solidFill>
                <a:latin typeface="Calibri"/>
              </a:rPr>
              <a:t>januárjától</a:t>
            </a:r>
            <a:r>
              <a:rPr sz="950" b="1" i="1" dirty="0">
                <a:solidFill>
                  <a:srgbClr val="6E7A88"/>
                </a:solidFill>
                <a:latin typeface="Calibri"/>
              </a:rPr>
              <a:t> </a:t>
            </a:r>
            <a:r>
              <a:rPr sz="950" b="1" i="1" dirty="0" err="1">
                <a:solidFill>
                  <a:srgbClr val="6E7A88"/>
                </a:solidFill>
                <a:latin typeface="Calibri"/>
              </a:rPr>
              <a:t>egységes</a:t>
            </a:r>
            <a:r>
              <a:rPr sz="950" b="1" i="1" dirty="0">
                <a:solidFill>
                  <a:srgbClr val="6E7A88"/>
                </a:solidFill>
                <a:latin typeface="Calibri"/>
              </a:rPr>
              <a:t>, </a:t>
            </a:r>
            <a:r>
              <a:rPr sz="950" b="1" i="1" dirty="0" err="1">
                <a:solidFill>
                  <a:srgbClr val="6E7A88"/>
                </a:solidFill>
                <a:latin typeface="Calibri"/>
              </a:rPr>
              <a:t>prospektív</a:t>
            </a:r>
            <a:r>
              <a:rPr sz="950" b="1" i="1" dirty="0">
                <a:solidFill>
                  <a:srgbClr val="6E7A88"/>
                </a:solidFill>
                <a:latin typeface="Calibri"/>
              </a:rPr>
              <a:t>, valid </a:t>
            </a:r>
            <a:r>
              <a:rPr sz="950" b="1" i="1" dirty="0" err="1">
                <a:solidFill>
                  <a:srgbClr val="6E7A88"/>
                </a:solidFill>
                <a:latin typeface="Calibri"/>
              </a:rPr>
              <a:t>adatszolgáltatás</a:t>
            </a:r>
            <a:r>
              <a:rPr sz="950" b="1" i="1" dirty="0">
                <a:solidFill>
                  <a:srgbClr val="6E7A88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Külföldre vándorlás</a:t>
            </a:r>
            <a:endParaRPr lang="hu-HU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875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külföldre irányuló páciens turizmus hátterében több ok állhat: külföldön engedélyezett eljárások, szolgáltatási csomagok, célzott Kommunikáció.</a:t>
            </a:r>
            <a:endParaRPr lang="hu-HU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440680" cy="1078992"/>
          </a:xfrm>
          <a:prstGeom prst="roundRect">
            <a:avLst>
              <a:gd name="adj" fmla="val 6780"/>
            </a:avLst>
          </a:prstGeom>
          <a:solidFill>
            <a:srgbClr val="F1F5F8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 txBox="1"/>
          <p:nvPr/>
        </p:nvSpPr>
        <p:spPr>
          <a:xfrm>
            <a:off x="822960" y="1938528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Petesejt-donáció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249424"/>
            <a:ext cx="5074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150" b="1" dirty="0">
                <a:solidFill>
                  <a:srgbClr val="E89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Jogszabályi rendezés szükséges - HRI koncepciója a döntéshozók előtt</a:t>
            </a:r>
            <a:endParaRPr lang="hu-HU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05456"/>
            <a:ext cx="5074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Nemzetközileg rutin (Európa 2020: &gt;64 000 donorciklus). 40 év felett saját petesejttel az élveszülés &lt;10%.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40080" y="3035808"/>
            <a:ext cx="5440680" cy="1078992"/>
          </a:xfrm>
          <a:prstGeom prst="roundRect">
            <a:avLst>
              <a:gd name="adj" fmla="val 6780"/>
            </a:avLst>
          </a:prstGeom>
          <a:solidFill>
            <a:srgbClr val="F1F5F8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 txBox="1"/>
          <p:nvPr/>
        </p:nvSpPr>
        <p:spPr>
          <a:xfrm>
            <a:off x="822960" y="3145536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PGT-M / PGT-SR</a:t>
            </a:r>
            <a:endParaRPr lang="en-US" sz="145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456432"/>
            <a:ext cx="5074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150" b="1" dirty="0">
                <a:solidFill>
                  <a:srgbClr val="2A8D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Engedélyezett · NEAK-támogatásba vétel folyamatban</a:t>
            </a:r>
            <a:endParaRPr lang="hu-HU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712464"/>
            <a:ext cx="5074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Súlyos öröklődő (monogénes és strukturális) betegségek kiszűrése. Ez a rész jó irányba halad.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40080" y="4242816"/>
            <a:ext cx="5440680" cy="1078992"/>
          </a:xfrm>
          <a:prstGeom prst="roundRect">
            <a:avLst>
              <a:gd name="adj" fmla="val 6780"/>
            </a:avLst>
          </a:prstGeom>
          <a:solidFill>
            <a:srgbClr val="F1F5F8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3" name="Text 11"/>
          <p:cNvSpPr txBox="1"/>
          <p:nvPr/>
        </p:nvSpPr>
        <p:spPr>
          <a:xfrm>
            <a:off x="822960" y="4352544"/>
            <a:ext cx="5074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PGT-A (aneuploidia-szűrés)</a:t>
            </a:r>
            <a:endParaRPr lang="en-US" sz="145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4663440"/>
            <a:ext cx="5074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Itthon nem elérhető → külföld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4919472"/>
            <a:ext cx="5074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Szűk, jól meghatározott indikációs körben szakmailag indokolt lenne. Jelenleg ezért mennek külföldre.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263640" y="1828800"/>
            <a:ext cx="5257800" cy="3493008"/>
          </a:xfrm>
          <a:prstGeom prst="roundRect">
            <a:avLst>
              <a:gd name="adj" fmla="val 2094"/>
            </a:avLst>
          </a:prstGeom>
          <a:solidFill>
            <a:srgbClr val="0E2A47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7" name="Text 15"/>
          <p:cNvSpPr txBox="1"/>
          <p:nvPr/>
        </p:nvSpPr>
        <p:spPr>
          <a:xfrm>
            <a:off x="6492240" y="196596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stratégiai kérdés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6492240" y="2468880"/>
            <a:ext cx="4846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500" dirty="0">
                <a:solidFill>
                  <a:srgbClr val="DC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Milyen szakmailag indokolt kezelésért kénytelen ma egy magyar páciens külföldre menni, amelyet megfelelő szabályozással és szakmai feltételekkel Magyarországon is biztosítani lehetne?</a:t>
            </a:r>
            <a:endParaRPr lang="hu-HU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492240" y="4069080"/>
            <a:ext cx="48463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 a korszerű kezelés szakmailag indokolt, a cél az legyen, hogy azt lehetőség szerint itthon is biztonságosan és szabályozottan biztosítsuk.</a:t>
            </a:r>
            <a:endParaRPr lang="en-US" sz="1400" dirty="0"/>
          </a:p>
        </p:txBody>
      </p:sp>
      <p:pic>
        <p:nvPicPr>
          <p:cNvPr id="21" name="Image 0" descr="tpl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8879"/>
            <a:ext cx="12188952" cy="639121"/>
          </a:xfrm>
          <a:prstGeom prst="rect">
            <a:avLst/>
          </a:prstGeom>
        </p:spPr>
      </p:pic>
      <p:sp>
        <p:nvSpPr>
          <p:cNvPr id="22" name="Text 19"/>
          <p:cNvSpPr txBox="1"/>
          <p:nvPr/>
        </p:nvSpPr>
        <p:spPr>
          <a:xfrm>
            <a:off x="11292840" y="6382512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tpl/ppt/media/image1.png">
            <a:extLst>
              <a:ext uri="{FF2B5EF4-FFF2-40B4-BE49-F238E27FC236}">
                <a16:creationId xmlns:a16="http://schemas.microsoft.com/office/drawing/2014/main" id="{7629EE1C-3733-4025-8048-13A7F455D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18879"/>
            <a:ext cx="12188952" cy="639121"/>
          </a:xfrm>
          <a:prstGeom prst="rect">
            <a:avLst/>
          </a:prstGeom>
        </p:spPr>
      </p:pic>
      <p:sp>
        <p:nvSpPr>
          <p:cNvPr id="8" name="Text 0">
            <a:extLst>
              <a:ext uri="{FF2B5EF4-FFF2-40B4-BE49-F238E27FC236}">
                <a16:creationId xmlns:a16="http://schemas.microsoft.com/office/drawing/2014/main" id="{925577A9-1117-4573-9C01-2828D60EB218}"/>
              </a:ext>
            </a:extLst>
          </p:cNvPr>
          <p:cNvSpPr txBox="1"/>
          <p:nvPr/>
        </p:nvSpPr>
        <p:spPr>
          <a:xfrm>
            <a:off x="548640" y="38404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Várakozási idő</a:t>
            </a:r>
            <a:endParaRPr lang="en-US" sz="2900" dirty="0"/>
          </a:p>
        </p:txBody>
      </p:sp>
      <p:sp>
        <p:nvSpPr>
          <p:cNvPr id="11" name="TextBox 10"/>
          <p:cNvSpPr txBox="1"/>
          <p:nvPr/>
        </p:nvSpPr>
        <p:spPr>
          <a:xfrm>
            <a:off x="11834370" y="6382512"/>
            <a:ext cx="144270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100" dirty="0">
                <a:solidFill>
                  <a:srgbClr val="0E2A47"/>
                </a:solidFill>
                <a:latin typeface="Calibri"/>
              </a:rPr>
              <a:t>1</a:t>
            </a:r>
            <a:r>
              <a:rPr lang="hu-HU" sz="1100" dirty="0">
                <a:solidFill>
                  <a:srgbClr val="0E2A47"/>
                </a:solidFill>
                <a:latin typeface="Calibri"/>
              </a:rPr>
              <a:t>0</a:t>
            </a:r>
            <a:endParaRPr sz="1100" dirty="0">
              <a:solidFill>
                <a:srgbClr val="0E2A47"/>
              </a:solidFill>
              <a:latin typeface="Calibri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9DB2D10-A821-D7AD-B6D6-B8D0CCB935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1052828"/>
              </p:ext>
            </p:extLst>
          </p:nvPr>
        </p:nvGraphicFramePr>
        <p:xfrm>
          <a:off x="1066800" y="1627632"/>
          <a:ext cx="9905999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48640" y="987552"/>
            <a:ext cx="1106424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600" i="1">
                <a:solidFill>
                  <a:srgbClr val="0E2A47"/>
                </a:solidFill>
                <a:latin typeface="Calibri"/>
              </a:rPr>
              <a:t>A várakozási idők intézetenként nagyon eltérőek: a leggyorsabb és leglassabb intézet között több mint tízszeres a különbség.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5870448"/>
            <a:ext cx="5486400" cy="27432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sz="900" i="1">
                <a:solidFill>
                  <a:srgbClr val="6E7A88"/>
                </a:solidFill>
                <a:latin typeface="Calibri"/>
              </a:rPr>
              <a:t>Forrás: HRI előjegyzési adatok, 2026 (1–36. hét)</a:t>
            </a:r>
          </a:p>
        </p:txBody>
      </p:sp>
    </p:spTree>
    <p:extLst>
      <p:ext uri="{BB962C8B-B14F-4D97-AF65-F5344CB8AC3E}">
        <p14:creationId xmlns:p14="http://schemas.microsoft.com/office/powerpoint/2010/main" val="3116674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tpl/ppt/media/image1.png">
            <a:extLst>
              <a:ext uri="{FF2B5EF4-FFF2-40B4-BE49-F238E27FC236}">
                <a16:creationId xmlns:a16="http://schemas.microsoft.com/office/drawing/2014/main" id="{774C94E5-5899-4E0E-854E-951E6FEC2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18879"/>
            <a:ext cx="12188952" cy="639121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5BAAD258-4102-4693-B872-BDECC6355C22}"/>
              </a:ext>
            </a:extLst>
          </p:cNvPr>
          <p:cNvSpPr txBox="1"/>
          <p:nvPr/>
        </p:nvSpPr>
        <p:spPr>
          <a:xfrm>
            <a:off x="548640" y="38404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Intézeti eredményesség</a:t>
            </a:r>
            <a:endParaRPr lang="hu-HU" sz="2900"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56A38DAF-F49A-483E-B906-4AD41AEB1B0B}"/>
              </a:ext>
            </a:extLst>
          </p:cNvPr>
          <p:cNvSpPr txBox="1"/>
          <p:nvPr/>
        </p:nvSpPr>
        <p:spPr>
          <a:xfrm>
            <a:off x="411035" y="5757798"/>
            <a:ext cx="1133944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spcAft>
                <a:spcPts val="1000"/>
              </a:spcAft>
            </a:pPr>
            <a:r>
              <a:rPr lang="hu-HU" sz="1000" baseline="30000" dirty="0">
                <a:effectLst/>
                <a:latin typeface="Segoe UI" panose="020B0502040204020203" pitchFamily="34" charset="0"/>
                <a:ea typeface="Aptos"/>
                <a:cs typeface="Times New Roman" panose="02020603050405020304" pitchFamily="18" charset="0"/>
              </a:rPr>
              <a:t>1 </a:t>
            </a:r>
            <a:r>
              <a:rPr lang="hu-HU" sz="1000" dirty="0">
                <a:effectLst/>
                <a:latin typeface="Segoe UI" panose="020B0502040204020203" pitchFamily="34" charset="0"/>
                <a:ea typeface="Aptos"/>
                <a:cs typeface="Times New Roman" panose="02020603050405020304" pitchFamily="18" charset="0"/>
              </a:rPr>
              <a:t>A mutató számolása során egy évre vetítve nézzük meg az IVF-</a:t>
            </a:r>
            <a:r>
              <a:rPr lang="hu-HU" sz="1000" dirty="0" err="1">
                <a:effectLst/>
                <a:latin typeface="Segoe UI" panose="020B0502040204020203" pitchFamily="34" charset="0"/>
                <a:ea typeface="Aptos"/>
                <a:cs typeface="Times New Roman" panose="02020603050405020304" pitchFamily="18" charset="0"/>
              </a:rPr>
              <a:t>ből</a:t>
            </a:r>
            <a:r>
              <a:rPr lang="hu-HU" sz="1000" dirty="0">
                <a:effectLst/>
                <a:latin typeface="Segoe UI" panose="020B0502040204020203" pitchFamily="34" charset="0"/>
                <a:ea typeface="Aptos"/>
                <a:cs typeface="Times New Roman" panose="02020603050405020304" pitchFamily="18" charset="0"/>
              </a:rPr>
              <a:t> (friss és fagyasztott beültetések) származó szülések és adott időszak alatt történt petesejt leszívások arányát.</a:t>
            </a:r>
            <a:endParaRPr lang="hu-HU" sz="10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2C06C30-7833-4E74-B974-68A89D7D6E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2091908"/>
              </p:ext>
            </p:extLst>
          </p:nvPr>
        </p:nvGraphicFramePr>
        <p:xfrm>
          <a:off x="5517398" y="1578327"/>
          <a:ext cx="6370692" cy="3884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Kép 8">
            <a:extLst>
              <a:ext uri="{FF2B5EF4-FFF2-40B4-BE49-F238E27FC236}">
                <a16:creationId xmlns:a16="http://schemas.microsoft.com/office/drawing/2014/main" id="{6895D594-965F-4CE7-BECE-522A9EB955C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03911" y="1957624"/>
            <a:ext cx="5070729" cy="2942752"/>
          </a:xfrm>
          <a:prstGeom prst="rect">
            <a:avLst/>
          </a:prstGeom>
        </p:spPr>
      </p:pic>
      <p:sp>
        <p:nvSpPr>
          <p:cNvPr id="10" name="Text 5">
            <a:extLst>
              <a:ext uri="{FF2B5EF4-FFF2-40B4-BE49-F238E27FC236}">
                <a16:creationId xmlns:a16="http://schemas.microsoft.com/office/drawing/2014/main" id="{3FABED38-5349-41C5-B434-CD2D1AB6972A}"/>
              </a:ext>
            </a:extLst>
          </p:cNvPr>
          <p:cNvSpPr txBox="1"/>
          <p:nvPr/>
        </p:nvSpPr>
        <p:spPr>
          <a:xfrm>
            <a:off x="303911" y="5029200"/>
            <a:ext cx="181952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Forrás</a:t>
            </a:r>
            <a:r>
              <a:rPr lang="en-US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r>
              <a:rPr lang="hu-HU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NEAK,</a:t>
            </a:r>
            <a:r>
              <a:rPr lang="en-US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hu-HU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NHR, </a:t>
            </a:r>
            <a:r>
              <a:rPr lang="en-US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2024–2025.</a:t>
            </a:r>
            <a:endParaRPr lang="en-US" sz="9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193EF816-F309-435F-99AB-5000D8561B8F}"/>
              </a:ext>
            </a:extLst>
          </p:cNvPr>
          <p:cNvSpPr txBox="1"/>
          <p:nvPr/>
        </p:nvSpPr>
        <p:spPr>
          <a:xfrm>
            <a:off x="6096000" y="5483478"/>
            <a:ext cx="132168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Forrás</a:t>
            </a:r>
            <a:r>
              <a:rPr lang="en-US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hu-HU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NHR, </a:t>
            </a:r>
            <a:r>
              <a:rPr lang="en-US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2024–2025.</a:t>
            </a:r>
            <a:endParaRPr lang="en-US" sz="900" dirty="0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0C329CA0-B2DC-4E6D-B6C8-D0156F367DB6}"/>
              </a:ext>
            </a:extLst>
          </p:cNvPr>
          <p:cNvSpPr txBox="1"/>
          <p:nvPr/>
        </p:nvSpPr>
        <p:spPr>
          <a:xfrm>
            <a:off x="701039" y="1139952"/>
            <a:ext cx="1133944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Becsült kumulatív élveszülés</a:t>
            </a:r>
            <a:r>
              <a:rPr lang="hu-HU" sz="1600" i="1" baseline="3000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hu-HU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– egyik legmegbízhatóbb indikátor. Jogszabályi változások, eszközbeszerzések, infrastrukturális fejlesztések és adatszolgáltatási fegyelem hatásai.</a:t>
            </a:r>
            <a:endParaRPr lang="en-US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11292840" y="6382512"/>
            <a:ext cx="685800" cy="29260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100">
                <a:solidFill>
                  <a:srgbClr val="0E2A47"/>
                </a:solidFill>
                <a:latin typeface="Calibri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542690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Intézeti eredményesség</a:t>
            </a:r>
            <a:endParaRPr lang="hu-HU" sz="2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59436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Forrás</a:t>
            </a:r>
            <a:r>
              <a:rPr lang="en-US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hu-HU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NHR,</a:t>
            </a:r>
            <a:r>
              <a:rPr lang="en-US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2024–2025.</a:t>
            </a:r>
            <a:endParaRPr lang="en-US" sz="900" dirty="0"/>
          </a:p>
        </p:txBody>
      </p:sp>
      <p:pic>
        <p:nvPicPr>
          <p:cNvPr id="9" name="Image 1" descr="tpl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8879"/>
            <a:ext cx="12188952" cy="63912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1292840" y="6382512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hu-HU" sz="110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29B93596-7375-4653-9119-B20F75BB66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4876461"/>
              </p:ext>
            </p:extLst>
          </p:nvPr>
        </p:nvGraphicFramePr>
        <p:xfrm>
          <a:off x="447040" y="1591056"/>
          <a:ext cx="6014720" cy="4279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Szövegdoboz 15">
            <a:extLst>
              <a:ext uri="{FF2B5EF4-FFF2-40B4-BE49-F238E27FC236}">
                <a16:creationId xmlns:a16="http://schemas.microsoft.com/office/drawing/2014/main" id="{E17056C0-A6B5-43CA-BCE0-CCE7BA4A56B4}"/>
              </a:ext>
            </a:extLst>
          </p:cNvPr>
          <p:cNvSpPr txBox="1"/>
          <p:nvPr/>
        </p:nvSpPr>
        <p:spPr>
          <a:xfrm>
            <a:off x="6705600" y="3031420"/>
            <a:ext cx="599440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hu-HU" sz="1200" dirty="0">
                <a:solidFill>
                  <a:srgbClr val="C00000"/>
                </a:solidFill>
              </a:rPr>
              <a:t>31,5%</a:t>
            </a:r>
          </a:p>
        </p:txBody>
      </p:sp>
      <p:sp>
        <p:nvSpPr>
          <p:cNvPr id="17" name="Szövegdoboz 16">
            <a:extLst>
              <a:ext uri="{FF2B5EF4-FFF2-40B4-BE49-F238E27FC236}">
                <a16:creationId xmlns:a16="http://schemas.microsoft.com/office/drawing/2014/main" id="{0D9C913A-CEF3-497F-8AA5-73CA7CB6F6A1}"/>
              </a:ext>
            </a:extLst>
          </p:cNvPr>
          <p:cNvSpPr txBox="1"/>
          <p:nvPr/>
        </p:nvSpPr>
        <p:spPr>
          <a:xfrm>
            <a:off x="548640" y="3523074"/>
            <a:ext cx="599440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hu-HU" sz="1200" dirty="0">
                <a:solidFill>
                  <a:srgbClr val="C00000"/>
                </a:solidFill>
              </a:rPr>
              <a:t>32,3%</a:t>
            </a:r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005EA47D-0857-472C-B0D3-20F2998D20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7123048"/>
              </p:ext>
            </p:extLst>
          </p:nvPr>
        </p:nvGraphicFramePr>
        <p:xfrm>
          <a:off x="6461760" y="1591056"/>
          <a:ext cx="5516880" cy="4279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Szövegdoboz 18">
            <a:extLst>
              <a:ext uri="{FF2B5EF4-FFF2-40B4-BE49-F238E27FC236}">
                <a16:creationId xmlns:a16="http://schemas.microsoft.com/office/drawing/2014/main" id="{DF33631F-0A0D-441B-811D-2A74F6024D27}"/>
              </a:ext>
            </a:extLst>
          </p:cNvPr>
          <p:cNvSpPr txBox="1"/>
          <p:nvPr/>
        </p:nvSpPr>
        <p:spPr>
          <a:xfrm>
            <a:off x="848360" y="2882994"/>
            <a:ext cx="599440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hu-HU" sz="1200" dirty="0">
                <a:solidFill>
                  <a:srgbClr val="C00000"/>
                </a:solidFill>
              </a:rPr>
              <a:t>35,3%</a:t>
            </a:r>
          </a:p>
        </p:txBody>
      </p:sp>
      <p:sp>
        <p:nvSpPr>
          <p:cNvPr id="20" name="Szövegdoboz 19">
            <a:extLst>
              <a:ext uri="{FF2B5EF4-FFF2-40B4-BE49-F238E27FC236}">
                <a16:creationId xmlns:a16="http://schemas.microsoft.com/office/drawing/2014/main" id="{A3F91DC5-6A82-41BA-B1E3-DB8AEA6F560B}"/>
              </a:ext>
            </a:extLst>
          </p:cNvPr>
          <p:cNvSpPr txBox="1"/>
          <p:nvPr/>
        </p:nvSpPr>
        <p:spPr>
          <a:xfrm>
            <a:off x="6705600" y="3592251"/>
            <a:ext cx="599440" cy="27699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hu-HU" sz="1200" dirty="0">
                <a:solidFill>
                  <a:srgbClr val="C00000"/>
                </a:solidFill>
              </a:rPr>
              <a:t>28,4%</a:t>
            </a:r>
          </a:p>
        </p:txBody>
      </p:sp>
      <p:sp>
        <p:nvSpPr>
          <p:cNvPr id="21" name="Shape 2">
            <a:extLst>
              <a:ext uri="{FF2B5EF4-FFF2-40B4-BE49-F238E27FC236}">
                <a16:creationId xmlns:a16="http://schemas.microsoft.com/office/drawing/2014/main" id="{F04BF679-2978-40EC-97DE-03707D384DC6}"/>
              </a:ext>
            </a:extLst>
          </p:cNvPr>
          <p:cNvSpPr/>
          <p:nvPr/>
        </p:nvSpPr>
        <p:spPr>
          <a:xfrm>
            <a:off x="548640" y="1125192"/>
            <a:ext cx="5354320" cy="348432"/>
          </a:xfrm>
          <a:prstGeom prst="roundRect">
            <a:avLst>
              <a:gd name="adj" fmla="val 5333"/>
            </a:avLst>
          </a:prstGeom>
          <a:solidFill>
            <a:srgbClr val="F1F5F8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r>
              <a:rPr lang="hu-HU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intézményből 8 az országos átlag felett.</a:t>
            </a:r>
          </a:p>
        </p:txBody>
      </p:sp>
      <p:sp>
        <p:nvSpPr>
          <p:cNvPr id="22" name="Shape 2">
            <a:extLst>
              <a:ext uri="{FF2B5EF4-FFF2-40B4-BE49-F238E27FC236}">
                <a16:creationId xmlns:a16="http://schemas.microsoft.com/office/drawing/2014/main" id="{B122BF6F-7FCF-4A7C-8AC8-313292184DD1}"/>
              </a:ext>
            </a:extLst>
          </p:cNvPr>
          <p:cNvSpPr/>
          <p:nvPr/>
        </p:nvSpPr>
        <p:spPr>
          <a:xfrm>
            <a:off x="6847840" y="1125192"/>
            <a:ext cx="5354320" cy="348432"/>
          </a:xfrm>
          <a:prstGeom prst="roundRect">
            <a:avLst>
              <a:gd name="adj" fmla="val 5333"/>
            </a:avLst>
          </a:prstGeom>
          <a:solidFill>
            <a:srgbClr val="F1F5F8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r>
              <a:rPr lang="hu-HU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intézményből 9 az országos átlag felett.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Minőségi változás intézetenként, 2024 → 2025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875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minőségi </a:t>
            </a:r>
            <a:r>
              <a:rPr lang="en-US" sz="1600" i="1" dirty="0" err="1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elmozdulás</a:t>
            </a:r>
            <a:r>
              <a:rPr lang="en-US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hu-HU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látható</a:t>
            </a:r>
            <a:r>
              <a:rPr lang="en-US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hu-HU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azonban</a:t>
            </a:r>
            <a:r>
              <a:rPr lang="en-US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nem minden intézményben és nem minden mutatóban egyszerre.</a:t>
            </a:r>
            <a:endParaRPr lang="en-US" sz="1600" dirty="0"/>
          </a:p>
        </p:txBody>
      </p:sp>
      <p:pic>
        <p:nvPicPr>
          <p:cNvPr id="4" name="Image 0" descr="fig_ch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0" y="1554480"/>
            <a:ext cx="6720840" cy="4399095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229600" y="3657600"/>
            <a:ext cx="3383280" cy="1965959"/>
          </a:xfrm>
          <a:prstGeom prst="roundRect">
            <a:avLst>
              <a:gd name="adj" fmla="val 2133"/>
            </a:avLst>
          </a:prstGeom>
          <a:solidFill>
            <a:srgbClr val="F1F5F8"/>
          </a:solidFill>
          <a:ln w="9525">
            <a:solidFill>
              <a:srgbClr val="D8E0E8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6" name="Text 3"/>
          <p:cNvSpPr txBox="1"/>
          <p:nvPr/>
        </p:nvSpPr>
        <p:spPr>
          <a:xfrm>
            <a:off x="8412480" y="38638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A8D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Hogyan olvasandó?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8412480" y="4348480"/>
            <a:ext cx="3108960" cy="1183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Jobb felső mező: </a:t>
            </a:r>
            <a:r>
              <a:rPr lang="en-US" sz="1200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mindkét mutató javult (8 intézmény).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Alsó mezők: </a:t>
            </a:r>
            <a:r>
              <a:rPr lang="en-US" sz="1200" dirty="0">
                <a:solidFill>
                  <a:srgbClr val="2B34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vegyes vagy csökkenő eredmény.</a:t>
            </a:r>
            <a:endParaRPr lang="en-US" sz="1200" dirty="0"/>
          </a:p>
          <a:p>
            <a:pPr marL="0" indent="0">
              <a:spcAft>
                <a:spcPts val="400"/>
              </a:spcAft>
              <a:buNone/>
            </a:pP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598932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 esetszámnál néhány ciklus is jelentősen mozgatja az arányt, ezért az évközi ingadozás nem feltétlenül tartós teljesítményváltozás. Forrás: </a:t>
            </a:r>
            <a:r>
              <a:rPr lang="hu-HU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NHR, 2026</a:t>
            </a:r>
            <a:r>
              <a:rPr lang="en-US" sz="9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900" dirty="0"/>
          </a:p>
        </p:txBody>
      </p:sp>
      <p:pic>
        <p:nvPicPr>
          <p:cNvPr id="9" name="Image 1" descr="tpl/ppt/media/imag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18879"/>
            <a:ext cx="12188952" cy="63912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1292840" y="6382512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hu-HU" sz="110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Cselekvési program: </a:t>
            </a:r>
            <a:r>
              <a:rPr lang="hu-HU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r>
              <a:rPr lang="en-US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900" b="1" dirty="0" err="1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feladat</a:t>
            </a:r>
            <a:r>
              <a:rPr lang="hu-HU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működő alapokon</a:t>
            </a:r>
            <a:endParaRPr lang="en-US" sz="29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87552"/>
            <a:ext cx="110642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megoldás négy pillére, öt konkrét, mérhető feladatra lefordítva.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1572768"/>
            <a:ext cx="2590038" cy="457200"/>
          </a:xfrm>
          <a:prstGeom prst="roundRect">
            <a:avLst>
              <a:gd name="adj" fmla="val 12000"/>
            </a:avLst>
          </a:prstGeom>
          <a:solidFill>
            <a:srgbClr val="38B1A3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 txBox="1"/>
          <p:nvPr/>
        </p:nvSpPr>
        <p:spPr>
          <a:xfrm>
            <a:off x="685800" y="1572768"/>
            <a:ext cx="24985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PREVENCIÓ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3412998" y="1572768"/>
            <a:ext cx="2590038" cy="457200"/>
          </a:xfrm>
          <a:prstGeom prst="roundRect">
            <a:avLst>
              <a:gd name="adj" fmla="val 12000"/>
            </a:avLst>
          </a:prstGeom>
          <a:solidFill>
            <a:srgbClr val="0E2A47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 txBox="1"/>
          <p:nvPr/>
        </p:nvSpPr>
        <p:spPr>
          <a:xfrm>
            <a:off x="3458718" y="1572768"/>
            <a:ext cx="24985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KORAI, KOMPLEX ELLÁTÁS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85916" y="1572768"/>
            <a:ext cx="2590038" cy="457200"/>
          </a:xfrm>
          <a:prstGeom prst="roundRect">
            <a:avLst>
              <a:gd name="adj" fmla="val 12000"/>
            </a:avLst>
          </a:prstGeom>
          <a:solidFill>
            <a:srgbClr val="38B1A3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9" name="Text 7"/>
          <p:cNvSpPr txBox="1"/>
          <p:nvPr/>
        </p:nvSpPr>
        <p:spPr>
          <a:xfrm>
            <a:off x="6231636" y="1572768"/>
            <a:ext cx="24985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KORSZERŰ HOZZÁFÉRÉS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958834" y="1572768"/>
            <a:ext cx="2590038" cy="457200"/>
          </a:xfrm>
          <a:prstGeom prst="roundRect">
            <a:avLst>
              <a:gd name="adj" fmla="val 12000"/>
            </a:avLst>
          </a:prstGeom>
          <a:solidFill>
            <a:srgbClr val="0E2A47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11" name="Text 9"/>
          <p:cNvSpPr txBox="1"/>
          <p:nvPr/>
        </p:nvSpPr>
        <p:spPr>
          <a:xfrm>
            <a:off x="9004554" y="1572768"/>
            <a:ext cx="24985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MÉRHETŐ EREDMÉNYESSÉG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85800" y="2368296"/>
            <a:ext cx="475488" cy="475488"/>
          </a:xfrm>
          <a:prstGeom prst="ellipse">
            <a:avLst/>
          </a:prstGeom>
          <a:solidFill>
            <a:srgbClr val="38B1A3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13" name="Text 11"/>
          <p:cNvSpPr txBox="1"/>
          <p:nvPr/>
        </p:nvSpPr>
        <p:spPr>
          <a:xfrm>
            <a:off x="685800" y="236829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325880" y="2432304"/>
            <a:ext cx="914400" cy="347472"/>
          </a:xfrm>
          <a:prstGeom prst="roundRect">
            <a:avLst>
              <a:gd name="adj" fmla="val 13158"/>
            </a:avLst>
          </a:prstGeom>
          <a:solidFill>
            <a:srgbClr val="F1F5F8"/>
          </a:solidFill>
          <a:ln w="12700">
            <a:solidFill>
              <a:srgbClr val="38B1A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5" name="Text 13"/>
          <p:cNvSpPr txBox="1"/>
          <p:nvPr/>
        </p:nvSpPr>
        <p:spPr>
          <a:xfrm>
            <a:off x="1325880" y="2432304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Szint I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2423160" y="2286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50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Termékenység</a:t>
            </a:r>
            <a:r>
              <a:rPr lang="en-US" sz="1500" b="1" dirty="0" err="1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tudatosság</a:t>
            </a:r>
            <a:r>
              <a:rPr lang="en-US" sz="150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</a:t>
            </a:r>
            <a:r>
              <a:rPr lang="en-US" sz="150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00" b="1" dirty="0" err="1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oktatásban</a:t>
            </a:r>
            <a:r>
              <a:rPr lang="hu-HU" sz="150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és társadalmi szinten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2423160" y="2615184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15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Reproduktív edukáció integrálása az iskolai edukációba, lakosságot célzó kampányok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85800" y="3063240"/>
            <a:ext cx="475488" cy="475488"/>
          </a:xfrm>
          <a:prstGeom prst="ellipse">
            <a:avLst/>
          </a:prstGeom>
          <a:solidFill>
            <a:srgbClr val="1B9DD9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19" name="Text 17"/>
          <p:cNvSpPr txBox="1"/>
          <p:nvPr/>
        </p:nvSpPr>
        <p:spPr>
          <a:xfrm>
            <a:off x="685800" y="30632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1325880" y="3127248"/>
            <a:ext cx="914400" cy="347472"/>
          </a:xfrm>
          <a:prstGeom prst="roundRect">
            <a:avLst>
              <a:gd name="adj" fmla="val 13158"/>
            </a:avLst>
          </a:prstGeom>
          <a:solidFill>
            <a:srgbClr val="F1F5F8"/>
          </a:solidFill>
          <a:ln w="12700">
            <a:solidFill>
              <a:srgbClr val="1B9DD9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1" name="Text 19"/>
          <p:cNvSpPr txBox="1"/>
          <p:nvPr/>
        </p:nvSpPr>
        <p:spPr>
          <a:xfrm>
            <a:off x="1325880" y="3127248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B9D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Szint II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2980944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Korszerű kezelések hazai hozzáférése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2423160" y="331012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petesejt-donáció szabályozása, </a:t>
            </a:r>
            <a:r>
              <a:rPr lang="hu-HU" sz="115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PGT-M, SR közfinanszírozásba vétele, </a:t>
            </a:r>
            <a:r>
              <a:rPr lang="en-US" sz="115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PGT-A elérhetősége szűk indikációban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85800" y="3758184"/>
            <a:ext cx="475488" cy="475488"/>
          </a:xfrm>
          <a:prstGeom prst="ellipse">
            <a:avLst/>
          </a:prstGeom>
          <a:solidFill>
            <a:srgbClr val="0E2A47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25" name="Text 23"/>
          <p:cNvSpPr txBox="1"/>
          <p:nvPr/>
        </p:nvSpPr>
        <p:spPr>
          <a:xfrm>
            <a:off x="685800" y="375818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1325880" y="3822192"/>
            <a:ext cx="914400" cy="347472"/>
          </a:xfrm>
          <a:prstGeom prst="roundRect">
            <a:avLst>
              <a:gd name="adj" fmla="val 13158"/>
            </a:avLst>
          </a:prstGeom>
          <a:solidFill>
            <a:srgbClr val="F1F5F8"/>
          </a:solidFill>
          <a:ln w="12700">
            <a:solidFill>
              <a:srgbClr val="0E2A4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7" name="Text 25"/>
          <p:cNvSpPr txBox="1"/>
          <p:nvPr/>
        </p:nvSpPr>
        <p:spPr>
          <a:xfrm>
            <a:off x="1325880" y="3822192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Szint III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2423160" y="3675888"/>
            <a:ext cx="7635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Egységes eredményességi és kontrolling rendszer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2423160" y="4005072"/>
            <a:ext cx="7635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validált</a:t>
            </a:r>
            <a:r>
              <a:rPr lang="en-US" sz="12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összekapcsolt</a:t>
            </a:r>
            <a:r>
              <a:rPr lang="en-US" sz="12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országos</a:t>
            </a:r>
            <a:r>
              <a:rPr lang="en-US" sz="12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adat</a:t>
            </a:r>
            <a:r>
              <a:rPr lang="en-US" sz="12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mérés</a:t>
            </a:r>
            <a:r>
              <a:rPr lang="en-US" sz="12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r>
              <a:rPr lang="en-US" sz="12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visszajelzés</a:t>
            </a:r>
            <a:r>
              <a:rPr lang="en-US" sz="12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r>
              <a:rPr lang="en-US" sz="12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beavatkozás</a:t>
            </a:r>
            <a:r>
              <a:rPr lang="en-US" sz="12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r>
              <a:rPr lang="en-US" sz="12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visszamérés</a:t>
            </a:r>
            <a:r>
              <a:rPr lang="en-US" sz="12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ciklusban</a:t>
            </a:r>
            <a:r>
              <a:rPr lang="en-US" sz="12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</a:t>
            </a:r>
            <a:r>
              <a:rPr lang="en-US" sz="12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javulásért</a:t>
            </a:r>
            <a:r>
              <a:rPr lang="en-US" sz="12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nem a </a:t>
            </a:r>
            <a:r>
              <a:rPr lang="en-US" sz="120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hibáztatásért</a:t>
            </a:r>
            <a:r>
              <a:rPr lang="en-US" sz="120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685800" y="4453128"/>
            <a:ext cx="475488" cy="475488"/>
          </a:xfrm>
          <a:prstGeom prst="ellipse">
            <a:avLst/>
          </a:prstGeom>
          <a:solidFill>
            <a:srgbClr val="0E2A47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31" name="Text 29"/>
          <p:cNvSpPr txBox="1"/>
          <p:nvPr/>
        </p:nvSpPr>
        <p:spPr>
          <a:xfrm>
            <a:off x="685800" y="445312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1325880" y="4517136"/>
            <a:ext cx="914400" cy="347472"/>
          </a:xfrm>
          <a:prstGeom prst="roundRect">
            <a:avLst>
              <a:gd name="adj" fmla="val 13158"/>
            </a:avLst>
          </a:prstGeom>
          <a:solidFill>
            <a:srgbClr val="F1F5F8"/>
          </a:solidFill>
          <a:ln w="12700">
            <a:solidFill>
              <a:srgbClr val="0E2A4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3" name="Text 31"/>
          <p:cNvSpPr txBox="1"/>
          <p:nvPr/>
        </p:nvSpPr>
        <p:spPr>
          <a:xfrm>
            <a:off x="1325880" y="4517136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Szint III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2423160" y="4370832"/>
            <a:ext cx="7635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Centrumonként célzott minőségfejlesztés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2423160" y="4700016"/>
            <a:ext cx="7635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kockázat- és életkor-korrigált benchmark, jó gyakorlatok harmonizálása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685800" y="5148072"/>
            <a:ext cx="475488" cy="475488"/>
          </a:xfrm>
          <a:prstGeom prst="ellipse">
            <a:avLst/>
          </a:prstGeom>
          <a:solidFill>
            <a:srgbClr val="0E2A47"/>
          </a:solidFill>
          <a:ln/>
        </p:spPr>
        <p:txBody>
          <a:bodyPr/>
          <a:lstStyle/>
          <a:p>
            <a:endParaRPr lang="hu-HU"/>
          </a:p>
        </p:txBody>
      </p:sp>
      <p:sp>
        <p:nvSpPr>
          <p:cNvPr id="37" name="Text 35"/>
          <p:cNvSpPr txBox="1"/>
          <p:nvPr/>
        </p:nvSpPr>
        <p:spPr>
          <a:xfrm>
            <a:off x="685800" y="514807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38" name="Shape 36"/>
          <p:cNvSpPr/>
          <p:nvPr/>
        </p:nvSpPr>
        <p:spPr>
          <a:xfrm>
            <a:off x="1325880" y="5212080"/>
            <a:ext cx="914400" cy="347472"/>
          </a:xfrm>
          <a:prstGeom prst="roundRect">
            <a:avLst>
              <a:gd name="adj" fmla="val 13158"/>
            </a:avLst>
          </a:prstGeom>
          <a:solidFill>
            <a:srgbClr val="F1F5F8"/>
          </a:solidFill>
          <a:ln w="12700">
            <a:solidFill>
              <a:srgbClr val="0E2A47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39" name="Text 37"/>
          <p:cNvSpPr txBox="1"/>
          <p:nvPr/>
        </p:nvSpPr>
        <p:spPr>
          <a:xfrm>
            <a:off x="1325880" y="521208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Szint III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2423160" y="5065776"/>
            <a:ext cx="7635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Transzparens, validált eredmények</a:t>
            </a:r>
            <a:endParaRPr lang="en-US" sz="1500" dirty="0"/>
          </a:p>
        </p:txBody>
      </p:sp>
      <p:sp>
        <p:nvSpPr>
          <p:cNvPr id="41" name="Text 39"/>
          <p:cNvSpPr txBox="1"/>
          <p:nvPr/>
        </p:nvSpPr>
        <p:spPr>
          <a:xfrm>
            <a:off x="2423160" y="5390465"/>
            <a:ext cx="7635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nyilvános éves jelentés, összehasonlítható mutatókkal</a:t>
            </a:r>
            <a:endParaRPr lang="en-US" sz="1150" dirty="0"/>
          </a:p>
        </p:txBody>
      </p:sp>
      <p:sp>
        <p:nvSpPr>
          <p:cNvPr id="42" name="Text 40"/>
          <p:cNvSpPr txBox="1"/>
          <p:nvPr/>
        </p:nvSpPr>
        <p:spPr>
          <a:xfrm>
            <a:off x="685800" y="5852160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Szint I: megelőzés · Szint II: a felismerés után · Szint III: az IVF-rendszeren belül. A 3–5. feladat rendszere ma is </a:t>
            </a:r>
            <a:r>
              <a:rPr lang="en-US" sz="95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műk</a:t>
            </a:r>
            <a:r>
              <a:rPr lang="hu-HU" sz="95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</a:t>
            </a:r>
            <a:r>
              <a:rPr lang="en-US" sz="950" i="1" dirty="0" err="1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</a:t>
            </a:r>
            <a:r>
              <a:rPr lang="hu-HU" sz="950" i="1" dirty="0">
                <a:solidFill>
                  <a:srgbClr val="6E7A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folyamatos fejlesztés.</a:t>
            </a:r>
            <a:endParaRPr lang="en-US" sz="1050" dirty="0"/>
          </a:p>
        </p:txBody>
      </p:sp>
      <p:pic>
        <p:nvPicPr>
          <p:cNvPr id="43" name="Image 0" descr="tpl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8879"/>
            <a:ext cx="12188952" cy="639121"/>
          </a:xfrm>
          <a:prstGeom prst="rect">
            <a:avLst/>
          </a:prstGeom>
        </p:spPr>
      </p:pic>
      <p:sp>
        <p:nvSpPr>
          <p:cNvPr id="44" name="Text 41"/>
          <p:cNvSpPr txBox="1"/>
          <p:nvPr/>
        </p:nvSpPr>
        <p:spPr>
          <a:xfrm>
            <a:off x="11292840" y="6382512"/>
            <a:ext cx="685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0E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  <p:sp>
        <p:nvSpPr>
          <p:cNvPr id="45" name="Rounded Rectangle 44"/>
          <p:cNvSpPr/>
          <p:nvPr/>
        </p:nvSpPr>
        <p:spPr>
          <a:xfrm>
            <a:off x="8900160" y="4317208"/>
            <a:ext cx="1737360" cy="978408"/>
          </a:xfrm>
          <a:prstGeom prst="roundRect">
            <a:avLst>
              <a:gd name="adj" fmla="val 6000"/>
            </a:avLst>
          </a:prstGeom>
          <a:solidFill>
            <a:srgbClr val="38B1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9004554" y="4533481"/>
            <a:ext cx="1554480" cy="6001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dirty="0">
                <a:solidFill>
                  <a:srgbClr val="FFFFFF"/>
                </a:solidFill>
                <a:latin typeface="Calibri"/>
              </a:rPr>
              <a:t>MÁR MŰKÖDIK</a:t>
            </a:r>
            <a:r>
              <a:rPr lang="hu-HU" sz="1300" b="1" dirty="0">
                <a:solidFill>
                  <a:srgbClr val="FFFFFF"/>
                </a:solidFill>
                <a:latin typeface="Calibri"/>
              </a:rPr>
              <a:t>,</a:t>
            </a:r>
          </a:p>
          <a:p>
            <a:pPr algn="ctr"/>
            <a:r>
              <a:rPr lang="hu-HU" sz="1300" b="1" dirty="0">
                <a:solidFill>
                  <a:srgbClr val="FFFFFF"/>
                </a:solidFill>
                <a:latin typeface="Calibri"/>
              </a:rPr>
              <a:t>PILOT A TÖBBI ÁGAZATNAK</a:t>
            </a:r>
            <a:endParaRPr sz="1300" b="1" dirty="0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097280" y="1920240"/>
            <a:ext cx="9966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reprodukciós medicina nem oldja meg a demográfiai problémát – de fontos része lehet a válasznak.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45920" y="3200400"/>
            <a:ext cx="8869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D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</a:t>
            </a:r>
            <a:r>
              <a:rPr lang="hu-HU" sz="1800" dirty="0">
                <a:solidFill>
                  <a:srgbClr val="CD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feladata</a:t>
            </a:r>
            <a:r>
              <a:rPr lang="en-US" sz="1800" dirty="0">
                <a:solidFill>
                  <a:srgbClr val="CD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hu-HU" sz="1800" dirty="0">
                <a:solidFill>
                  <a:srgbClr val="CD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hogy a megelőzéstől és a korai felismeréstől az IVF-ellátásig minden beavatkozási ponton a lehető leghatékonyabban m</a:t>
            </a:r>
            <a:r>
              <a:rPr lang="hu-HU" dirty="0">
                <a:solidFill>
                  <a:srgbClr val="CD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ű</a:t>
            </a:r>
            <a:r>
              <a:rPr lang="hu-HU" sz="1800" dirty="0">
                <a:solidFill>
                  <a:srgbClr val="CD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ködhessen.</a:t>
            </a:r>
            <a:r>
              <a:rPr lang="en-US" sz="1400" dirty="0">
                <a:solidFill>
                  <a:srgbClr val="CDE7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hu-HU" sz="1400" dirty="0">
              <a:solidFill>
                <a:srgbClr val="CDE7E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endParaRPr lang="hu-HU" sz="1400" dirty="0">
              <a:solidFill>
                <a:srgbClr val="CDE7E2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175504" y="4892040"/>
            <a:ext cx="1828800" cy="0"/>
          </a:xfrm>
          <a:prstGeom prst="line">
            <a:avLst/>
          </a:prstGeom>
          <a:noFill/>
          <a:ln w="25400">
            <a:solidFill>
              <a:srgbClr val="38B1A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 txBox="1"/>
          <p:nvPr/>
        </p:nvSpPr>
        <p:spPr>
          <a:xfrm>
            <a:off x="1097280" y="512064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9FBC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Várnagy Ákos · OKFŐ Humánreprodukciós Igazgatóság</a:t>
            </a:r>
            <a:endParaRPr lang="en-US" sz="1200" dirty="0"/>
          </a:p>
        </p:txBody>
      </p:sp>
      <p:pic>
        <p:nvPicPr>
          <p:cNvPr id="6" name="Image 0" descr="tpl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18879"/>
            <a:ext cx="12188952" cy="6391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34370" y="6382512"/>
            <a:ext cx="144270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100" dirty="0">
                <a:solidFill>
                  <a:srgbClr val="0E2A47"/>
                </a:solidFill>
                <a:latin typeface="Calibri"/>
              </a:rPr>
              <a:t>1</a:t>
            </a:r>
            <a:r>
              <a:rPr lang="hu-HU" sz="1100" dirty="0">
                <a:solidFill>
                  <a:srgbClr val="0E2A47"/>
                </a:solidFill>
                <a:latin typeface="Calibri"/>
              </a:rPr>
              <a:t>6</a:t>
            </a:r>
            <a:endParaRPr sz="1100" dirty="0">
              <a:solidFill>
                <a:srgbClr val="0E2A47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tpl/ppt/media/image1.png">
            <a:extLst>
              <a:ext uri="{FF2B5EF4-FFF2-40B4-BE49-F238E27FC236}">
                <a16:creationId xmlns:a16="http://schemas.microsoft.com/office/drawing/2014/main" id="{7629EE1C-3733-4025-8048-13A7F455D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18879"/>
            <a:ext cx="12188952" cy="639121"/>
          </a:xfrm>
          <a:prstGeom prst="rect">
            <a:avLst/>
          </a:prstGeom>
        </p:spPr>
      </p:pic>
      <p:sp>
        <p:nvSpPr>
          <p:cNvPr id="8" name="Text 0">
            <a:extLst>
              <a:ext uri="{FF2B5EF4-FFF2-40B4-BE49-F238E27FC236}">
                <a16:creationId xmlns:a16="http://schemas.microsoft.com/office/drawing/2014/main" id="{925577A9-1117-4573-9C01-2828D60EB218}"/>
              </a:ext>
            </a:extLst>
          </p:cNvPr>
          <p:cNvSpPr txBox="1"/>
          <p:nvPr/>
        </p:nvSpPr>
        <p:spPr>
          <a:xfrm>
            <a:off x="548640" y="384048"/>
            <a:ext cx="10744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900" b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Elemzés: </a:t>
            </a:r>
            <a:r>
              <a:rPr lang="hu-HU" sz="2900" b="1" i="1" dirty="0">
                <a:solidFill>
                  <a:srgbClr val="38B1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hazai asszisztált reprodukciós centrumok eredményessége </a:t>
            </a:r>
            <a:endParaRPr lang="en-US" sz="2900" dirty="0"/>
          </a:p>
        </p:txBody>
      </p:sp>
      <p:sp>
        <p:nvSpPr>
          <p:cNvPr id="11" name="TextBox 10"/>
          <p:cNvSpPr txBox="1"/>
          <p:nvPr/>
        </p:nvSpPr>
        <p:spPr>
          <a:xfrm>
            <a:off x="11834370" y="6382512"/>
            <a:ext cx="144270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r"/>
            <a:r>
              <a:rPr sz="1100" dirty="0">
                <a:solidFill>
                  <a:srgbClr val="0E2A47"/>
                </a:solidFill>
                <a:latin typeface="Calibri"/>
              </a:rPr>
              <a:t>1</a:t>
            </a:r>
            <a:r>
              <a:rPr lang="hu-HU" sz="1100" dirty="0">
                <a:solidFill>
                  <a:srgbClr val="0E2A47"/>
                </a:solidFill>
                <a:latin typeface="Calibri"/>
              </a:rPr>
              <a:t>7</a:t>
            </a:r>
            <a:endParaRPr sz="1100" dirty="0">
              <a:solidFill>
                <a:srgbClr val="0E2A47"/>
              </a:solidFill>
              <a:latin typeface="Calibri"/>
            </a:endParaRP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D9B4E0CD-8FB7-1ABC-B40C-C2637B2F0089}"/>
              </a:ext>
            </a:extLst>
          </p:cNvPr>
          <p:cNvSpPr txBox="1"/>
          <p:nvPr/>
        </p:nvSpPr>
        <p:spPr>
          <a:xfrm>
            <a:off x="2641838" y="2199932"/>
            <a:ext cx="72699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>
                <a:solidFill>
                  <a:srgbClr val="2A8D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Az elemzés elérhető a vagyottgyermekekert.hu weboldalon </a:t>
            </a:r>
            <a:r>
              <a:rPr lang="hu-HU" sz="1800" u="sng" dirty="0">
                <a:solidFill>
                  <a:srgbClr val="0563C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3"/>
              </a:rPr>
              <a:t>https://vagyottgyermekekert.hu/documents/d/hri/ivf2024-25</a:t>
            </a:r>
            <a:endParaRPr lang="hu-HU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711EE4C-4C4B-9AA7-C8F6-C0F16794B7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864" y="3219090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534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3D8ED3C5215C4542A97E00EFE6175ECB" ma:contentTypeVersion="8" ma:contentTypeDescription="Új dokumentum létrehozása." ma:contentTypeScope="" ma:versionID="4c9c9a6f069e7c4e87cc56ab87b6f7bd">
  <xsd:schema xmlns:xsd="http://www.w3.org/2001/XMLSchema" xmlns:xs="http://www.w3.org/2001/XMLSchema" xmlns:p="http://schemas.microsoft.com/office/2006/metadata/properties" xmlns:ns3="ab1d7115-7d5b-4b15-89be-53c2fd6fbf98" xmlns:ns4="10f3c52e-0656-41a9-8828-9f6fb959f8fe" targetNamespace="http://schemas.microsoft.com/office/2006/metadata/properties" ma:root="true" ma:fieldsID="004297535e8d13f247ed87de7b8e7f37" ns3:_="" ns4:_="">
    <xsd:import namespace="ab1d7115-7d5b-4b15-89be-53c2fd6fbf98"/>
    <xsd:import namespace="10f3c52e-0656-41a9-8828-9f6fb959f8f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1d7115-7d5b-4b15-89be-53c2fd6fbf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f3c52e-0656-41a9-8828-9f6fb959f8f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Megosztási tipp kivonat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C2E6CE2-397B-4994-8EAF-405DD65FAB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b1d7115-7d5b-4b15-89be-53c2fd6fbf98"/>
    <ds:schemaRef ds:uri="10f3c52e-0656-41a9-8828-9f6fb959f8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B68A16-FD05-44A1-B63E-773CC34251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D81357-D405-46AF-8F85-64F127418BE7}">
  <ds:schemaRefs>
    <ds:schemaRef ds:uri="http://purl.org/dc/elements/1.1/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10f3c52e-0656-41a9-8828-9f6fb959f8fe"/>
    <ds:schemaRef ds:uri="ab1d7115-7d5b-4b15-89be-53c2fd6fbf9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2089</TotalTime>
  <Words>1477</Words>
  <Application>Microsoft Office PowerPoint</Application>
  <PresentationFormat>Szélesvásznú</PresentationFormat>
  <Paragraphs>212</Paragraphs>
  <Slides>16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Segoe UI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Demográfia, jövőtervezés, meddőségkezelés</dc:title>
  <dc:subject>PptxGenJS Presentation</dc:subject>
  <dc:creator>OKFŐ Humánreprodukciós Igazgatóság</dc:creator>
  <cp:lastModifiedBy>Dr. Várnagy Ákos György</cp:lastModifiedBy>
  <cp:revision>86</cp:revision>
  <cp:lastPrinted>2026-09-15T11:27:07Z</cp:lastPrinted>
  <dcterms:created xsi:type="dcterms:W3CDTF">2026-08-28T05:46:41Z</dcterms:created>
  <dcterms:modified xsi:type="dcterms:W3CDTF">2026-09-15T11:50:11Z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0x0101003D8ED3C5215C4542A97E00EFE6175ECB</vt:lpwstr>
  </property>
</Properties>
</file>