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62" r:id="rId4"/>
    <p:sldId id="270" r:id="rId5"/>
    <p:sldId id="264" r:id="rId6"/>
    <p:sldId id="257" r:id="rId7"/>
    <p:sldId id="258" r:id="rId8"/>
    <p:sldId id="272" r:id="rId9"/>
    <p:sldId id="273" r:id="rId10"/>
    <p:sldId id="278" r:id="rId11"/>
    <p:sldId id="277" r:id="rId12"/>
    <p:sldId id="286" r:id="rId13"/>
    <p:sldId id="282" r:id="rId14"/>
    <p:sldId id="285" r:id="rId15"/>
    <p:sldId id="284" r:id="rId16"/>
    <p:sldId id="279" r:id="rId17"/>
    <p:sldId id="271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>
        <p:scale>
          <a:sx n="89" d="100"/>
          <a:sy n="89" d="100"/>
        </p:scale>
        <p:origin x="466" y="-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75293849138426E-2"/>
          <c:y val="4.0016388195378019E-2"/>
          <c:w val="0.9361551409334703"/>
          <c:h val="0.78056667306830552"/>
        </c:manualLayout>
      </c:layout>
      <c:lineChart>
        <c:grouping val="standard"/>
        <c:varyColors val="0"/>
        <c:ser>
          <c:idx val="0"/>
          <c:order val="0"/>
          <c:tx>
            <c:strRef>
              <c:f>Munka1!$B$23</c:f>
              <c:strCache>
                <c:ptCount val="1"/>
                <c:pt idx="0">
                  <c:v>2010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Munka1!$C$22:$M$22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</c:strRef>
          </c:cat>
          <c:val>
            <c:numRef>
              <c:f>Munka1!$C$23:$M$23</c:f>
              <c:numCache>
                <c:formatCode>#,##0</c:formatCode>
                <c:ptCount val="11"/>
                <c:pt idx="0" formatCode="General">
                  <c:v>48</c:v>
                </c:pt>
                <c:pt idx="1">
                  <c:v>1900</c:v>
                </c:pt>
                <c:pt idx="2">
                  <c:v>2462</c:v>
                </c:pt>
                <c:pt idx="3">
                  <c:v>2600</c:v>
                </c:pt>
                <c:pt idx="4">
                  <c:v>3025</c:v>
                </c:pt>
                <c:pt idx="5">
                  <c:v>3350</c:v>
                </c:pt>
                <c:pt idx="6">
                  <c:v>3921</c:v>
                </c:pt>
                <c:pt idx="7">
                  <c:v>3954</c:v>
                </c:pt>
                <c:pt idx="8">
                  <c:v>3031</c:v>
                </c:pt>
                <c:pt idx="9">
                  <c:v>2135</c:v>
                </c:pt>
                <c:pt idx="10">
                  <c:v>1709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24-4F8F-B3E9-C07ADC24E509}"/>
            </c:ext>
          </c:extLst>
        </c:ser>
        <c:ser>
          <c:idx val="1"/>
          <c:order val="1"/>
          <c:tx>
            <c:strRef>
              <c:f>Munka1!$B$24</c:f>
              <c:strCache>
                <c:ptCount val="1"/>
                <c:pt idx="0">
                  <c:v>2015</c:v>
                </c:pt>
              </c:strCache>
              <c:extLst xmlns:c15="http://schemas.microsoft.com/office/drawing/2012/chart"/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Munka1!$C$22:$M$22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  <c:extLst xmlns:c15="http://schemas.microsoft.com/office/drawing/2012/chart"/>
            </c:strRef>
          </c:cat>
          <c:val>
            <c:numRef>
              <c:f>Munka1!$C$24:$M$24</c:f>
              <c:numCache>
                <c:formatCode>#,##0</c:formatCode>
                <c:ptCount val="11"/>
                <c:pt idx="0" formatCode="General">
                  <c:v>112</c:v>
                </c:pt>
                <c:pt idx="1">
                  <c:v>3462</c:v>
                </c:pt>
                <c:pt idx="2">
                  <c:v>2594</c:v>
                </c:pt>
                <c:pt idx="3">
                  <c:v>2900</c:v>
                </c:pt>
                <c:pt idx="4">
                  <c:v>2604</c:v>
                </c:pt>
                <c:pt idx="5">
                  <c:v>2955</c:v>
                </c:pt>
                <c:pt idx="6">
                  <c:v>3281</c:v>
                </c:pt>
                <c:pt idx="7">
                  <c:v>3786</c:v>
                </c:pt>
                <c:pt idx="8">
                  <c:v>3632</c:v>
                </c:pt>
                <c:pt idx="9">
                  <c:v>2416</c:v>
                </c:pt>
                <c:pt idx="10">
                  <c:v>2343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4424-4F8F-B3E9-C07ADC24E509}"/>
            </c:ext>
          </c:extLst>
        </c:ser>
        <c:ser>
          <c:idx val="2"/>
          <c:order val="2"/>
          <c:tx>
            <c:strRef>
              <c:f>Munka1!$B$25</c:f>
              <c:strCache>
                <c:ptCount val="1"/>
                <c:pt idx="0">
                  <c:v>2020</c:v>
                </c:pt>
              </c:strCache>
              <c:extLst xmlns:c15="http://schemas.microsoft.com/office/drawing/2012/chart"/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Munka1!$C$22:$M$22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  <c:extLst xmlns:c15="http://schemas.microsoft.com/office/drawing/2012/chart"/>
            </c:strRef>
          </c:cat>
          <c:val>
            <c:numRef>
              <c:f>Munka1!$C$25:$M$25</c:f>
              <c:numCache>
                <c:formatCode>#,##0</c:formatCode>
                <c:ptCount val="11"/>
                <c:pt idx="0" formatCode="General">
                  <c:v>116</c:v>
                </c:pt>
                <c:pt idx="1">
                  <c:v>3861</c:v>
                </c:pt>
                <c:pt idx="2">
                  <c:v>3546</c:v>
                </c:pt>
                <c:pt idx="3">
                  <c:v>2592</c:v>
                </c:pt>
                <c:pt idx="4">
                  <c:v>2823</c:v>
                </c:pt>
                <c:pt idx="5">
                  <c:v>2519</c:v>
                </c:pt>
                <c:pt idx="6">
                  <c:v>2822</c:v>
                </c:pt>
                <c:pt idx="7">
                  <c:v>3070</c:v>
                </c:pt>
                <c:pt idx="8">
                  <c:v>3473</c:v>
                </c:pt>
                <c:pt idx="9">
                  <c:v>2897</c:v>
                </c:pt>
                <c:pt idx="10">
                  <c:v>2891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4424-4F8F-B3E9-C07ADC24E509}"/>
            </c:ext>
          </c:extLst>
        </c:ser>
        <c:ser>
          <c:idx val="3"/>
          <c:order val="3"/>
          <c:tx>
            <c:strRef>
              <c:f>Munka1!$B$26</c:f>
              <c:strCache>
                <c:ptCount val="1"/>
                <c:pt idx="0">
                  <c:v>2025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Munka1!$C$22:$M$22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</c:strRef>
          </c:cat>
          <c:val>
            <c:numRef>
              <c:f>Munka1!$C$26:$M$26</c:f>
              <c:numCache>
                <c:formatCode>#,##0</c:formatCode>
                <c:ptCount val="11"/>
                <c:pt idx="0" formatCode="General">
                  <c:v>121</c:v>
                </c:pt>
                <c:pt idx="1">
                  <c:v>3975</c:v>
                </c:pt>
                <c:pt idx="2">
                  <c:v>4248</c:v>
                </c:pt>
                <c:pt idx="3">
                  <c:v>3600</c:v>
                </c:pt>
                <c:pt idx="4">
                  <c:v>2701</c:v>
                </c:pt>
                <c:pt idx="5">
                  <c:v>2933</c:v>
                </c:pt>
                <c:pt idx="6">
                  <c:v>2685</c:v>
                </c:pt>
                <c:pt idx="7">
                  <c:v>3125</c:v>
                </c:pt>
                <c:pt idx="8">
                  <c:v>3304</c:v>
                </c:pt>
                <c:pt idx="9">
                  <c:v>3297</c:v>
                </c:pt>
                <c:pt idx="10">
                  <c:v>4594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24-4F8F-B3E9-C07ADC24E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674223"/>
        <c:axId val="494675055"/>
        <c:extLst/>
      </c:lineChart>
      <c:catAx>
        <c:axId val="494674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4675055"/>
        <c:crosses val="autoZero"/>
        <c:auto val="1"/>
        <c:lblAlgn val="ctr"/>
        <c:lblOffset val="100"/>
        <c:noMultiLvlLbl val="0"/>
      </c:catAx>
      <c:valAx>
        <c:axId val="494675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46742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Munka2!$B$23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Munka2!$C$22:$M$22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</c:strRef>
          </c:cat>
          <c:val>
            <c:numRef>
              <c:f>Munka2!$C$23:$M$23</c:f>
              <c:numCache>
                <c:formatCode>#,##0</c:formatCode>
                <c:ptCount val="11"/>
                <c:pt idx="0">
                  <c:v>2147</c:v>
                </c:pt>
                <c:pt idx="1">
                  <c:v>6367</c:v>
                </c:pt>
                <c:pt idx="2">
                  <c:v>11658</c:v>
                </c:pt>
                <c:pt idx="3">
                  <c:v>14267</c:v>
                </c:pt>
                <c:pt idx="4">
                  <c:v>14806</c:v>
                </c:pt>
                <c:pt idx="5">
                  <c:v>12596</c:v>
                </c:pt>
                <c:pt idx="6">
                  <c:v>10746</c:v>
                </c:pt>
                <c:pt idx="7">
                  <c:v>9066</c:v>
                </c:pt>
                <c:pt idx="8">
                  <c:v>3031</c:v>
                </c:pt>
                <c:pt idx="9" formatCode="General">
                  <c:v>974</c:v>
                </c:pt>
                <c:pt idx="10" formatCode="General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BB-4CF3-ABB3-03083C31BD46}"/>
            </c:ext>
          </c:extLst>
        </c:ser>
        <c:ser>
          <c:idx val="1"/>
          <c:order val="1"/>
          <c:tx>
            <c:strRef>
              <c:f>Munka2!$B$24</c:f>
              <c:strCache>
                <c:ptCount val="1"/>
                <c:pt idx="0">
                  <c:v>2015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Munka2!$C$22:$M$22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  <c:extLst xmlns:c15="http://schemas.microsoft.com/office/drawing/2012/chart"/>
            </c:strRef>
          </c:cat>
          <c:val>
            <c:numRef>
              <c:f>Munka2!$C$24:$M$24</c:f>
              <c:numCache>
                <c:formatCode>#,##0</c:formatCode>
                <c:ptCount val="11"/>
                <c:pt idx="0">
                  <c:v>3175</c:v>
                </c:pt>
                <c:pt idx="1">
                  <c:v>7501</c:v>
                </c:pt>
                <c:pt idx="2">
                  <c:v>7495</c:v>
                </c:pt>
                <c:pt idx="3">
                  <c:v>13932</c:v>
                </c:pt>
                <c:pt idx="4">
                  <c:v>16974</c:v>
                </c:pt>
                <c:pt idx="5">
                  <c:v>16515</c:v>
                </c:pt>
                <c:pt idx="6">
                  <c:v>13247</c:v>
                </c:pt>
                <c:pt idx="7">
                  <c:v>10089</c:v>
                </c:pt>
                <c:pt idx="8">
                  <c:v>5452</c:v>
                </c:pt>
                <c:pt idx="9">
                  <c:v>1425</c:v>
                </c:pt>
                <c:pt idx="10" formatCode="General">
                  <c:v>444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D9BB-4CF3-ABB3-03083C31BD46}"/>
            </c:ext>
          </c:extLst>
        </c:ser>
        <c:ser>
          <c:idx val="2"/>
          <c:order val="2"/>
          <c:tx>
            <c:strRef>
              <c:f>Munka2!$B$25</c:f>
              <c:strCache>
                <c:ptCount val="1"/>
                <c:pt idx="0">
                  <c:v>2020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Munka2!$C$22:$M$22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  <c:extLst xmlns:c15="http://schemas.microsoft.com/office/drawing/2012/chart"/>
            </c:strRef>
          </c:cat>
          <c:val>
            <c:numRef>
              <c:f>Munka2!$C$25:$M$25</c:f>
              <c:numCache>
                <c:formatCode>#,##0</c:formatCode>
                <c:ptCount val="11"/>
                <c:pt idx="0">
                  <c:v>3732</c:v>
                </c:pt>
                <c:pt idx="1">
                  <c:v>10605</c:v>
                </c:pt>
                <c:pt idx="2">
                  <c:v>8588</c:v>
                </c:pt>
                <c:pt idx="3">
                  <c:v>8415</c:v>
                </c:pt>
                <c:pt idx="4">
                  <c:v>16032</c:v>
                </c:pt>
                <c:pt idx="5">
                  <c:v>19165</c:v>
                </c:pt>
                <c:pt idx="6">
                  <c:v>17557</c:v>
                </c:pt>
                <c:pt idx="7">
                  <c:v>13207</c:v>
                </c:pt>
                <c:pt idx="8">
                  <c:v>6932</c:v>
                </c:pt>
                <c:pt idx="9">
                  <c:v>2476</c:v>
                </c:pt>
                <c:pt idx="10" formatCode="General">
                  <c:v>740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D9BB-4CF3-ABB3-03083C31BD46}"/>
            </c:ext>
          </c:extLst>
        </c:ser>
        <c:ser>
          <c:idx val="3"/>
          <c:order val="3"/>
          <c:tx>
            <c:strRef>
              <c:f>Munka2!$B$26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Munka2!$C$22:$M$22</c:f>
              <c:strCache>
                <c:ptCount val="11"/>
                <c:pt idx="0">
                  <c:v>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40-44</c:v>
                </c:pt>
                <c:pt idx="5">
                  <c:v>45-49</c:v>
                </c:pt>
                <c:pt idx="6">
                  <c:v>50-54</c:v>
                </c:pt>
                <c:pt idx="7">
                  <c:v>55-59</c:v>
                </c:pt>
                <c:pt idx="8">
                  <c:v>60-64</c:v>
                </c:pt>
                <c:pt idx="9">
                  <c:v>65-69</c:v>
                </c:pt>
                <c:pt idx="10">
                  <c:v>70-</c:v>
                </c:pt>
              </c:strCache>
            </c:strRef>
          </c:cat>
          <c:val>
            <c:numRef>
              <c:f>Munka2!$C$26:$M$26</c:f>
              <c:numCache>
                <c:formatCode>#,##0</c:formatCode>
                <c:ptCount val="11"/>
                <c:pt idx="0">
                  <c:v>3883</c:v>
                </c:pt>
                <c:pt idx="1">
                  <c:v>9848</c:v>
                </c:pt>
                <c:pt idx="2">
                  <c:v>11369</c:v>
                </c:pt>
                <c:pt idx="3">
                  <c:v>9843</c:v>
                </c:pt>
                <c:pt idx="4">
                  <c:v>9965</c:v>
                </c:pt>
                <c:pt idx="5">
                  <c:v>18414</c:v>
                </c:pt>
                <c:pt idx="6">
                  <c:v>20921</c:v>
                </c:pt>
                <c:pt idx="7">
                  <c:v>18284</c:v>
                </c:pt>
                <c:pt idx="8">
                  <c:v>10117</c:v>
                </c:pt>
                <c:pt idx="9">
                  <c:v>3788</c:v>
                </c:pt>
                <c:pt idx="10">
                  <c:v>1502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BB-4CF3-ABB3-03083C31B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554799"/>
        <c:axId val="494551887"/>
        <c:extLst/>
      </c:lineChart>
      <c:catAx>
        <c:axId val="494554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4551887"/>
        <c:crosses val="autoZero"/>
        <c:auto val="1"/>
        <c:lblAlgn val="ctr"/>
        <c:lblOffset val="100"/>
        <c:noMultiLvlLbl val="0"/>
      </c:catAx>
      <c:valAx>
        <c:axId val="494551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455479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77585556836625"/>
          <c:y val="3.7079953650057937E-2"/>
          <c:w val="0.81581054276612375"/>
          <c:h val="0.73546518736142918"/>
        </c:manualLayout>
      </c:layout>
      <c:lineChart>
        <c:grouping val="standard"/>
        <c:varyColors val="0"/>
        <c:ser>
          <c:idx val="0"/>
          <c:order val="0"/>
          <c:tx>
            <c:strRef>
              <c:f>'Országos tervezés'!$B$12</c:f>
              <c:strCache>
                <c:ptCount val="1"/>
                <c:pt idx="0">
                  <c:v>SUPPLY or AVAILABLE CAPACITY of Orvosok in Magyarország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('Országos tervezés'!$E$3,'Országos tervezés'!$K$3,'Országos tervezés'!$M$3,'Országos tervezés'!$O$3,'Országos tervezés'!$Q$3,'Országos tervezés'!$S$3,'Országos tervezés'!$U$3,'Országos tervezés'!$W$3,'Országos tervezés'!$Y$3,'Országos tervezés'!$AA$3,'Országos tervezés'!$AC$3)</c:f>
              <c:numCache>
                <c:formatCode>0_ ;\-0\ </c:formatCode>
                <c:ptCount val="11"/>
                <c:pt idx="0" formatCode="General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('Országos tervezés'!$E$12,'Országos tervezés'!$K$12,'Országos tervezés'!$M$12,'Országos tervezés'!$O$12,'Országos tervezés'!$Q$12,'Országos tervezés'!$S$12,'Országos tervezés'!$U$12,'Országos tervezés'!$W$12,'Országos tervezés'!$Y$12,'Országos tervezés'!$AA$12,'Országos tervezés'!$AC$12)</c:f>
              <c:numCache>
                <c:formatCode>_ * #\ ##0_ ;_ * \-#\ ##0_ ;_ * "-"??_ ;_ @_ </c:formatCode>
                <c:ptCount val="11"/>
                <c:pt idx="0">
                  <c:v>29948.04</c:v>
                </c:pt>
                <c:pt idx="1">
                  <c:v>29852.047800000004</c:v>
                </c:pt>
                <c:pt idx="2">
                  <c:v>29761.335171000006</c:v>
                </c:pt>
                <c:pt idx="3">
                  <c:v>29675.611736595009</c:v>
                </c:pt>
                <c:pt idx="4">
                  <c:v>29594.603091082285</c:v>
                </c:pt>
                <c:pt idx="5">
                  <c:v>29518.049921072761</c:v>
                </c:pt>
                <c:pt idx="6">
                  <c:v>29445.707175413761</c:v>
                </c:pt>
                <c:pt idx="7">
                  <c:v>29377.343280766007</c:v>
                </c:pt>
                <c:pt idx="8">
                  <c:v>29312.739400323877</c:v>
                </c:pt>
                <c:pt idx="9">
                  <c:v>29251.688733306066</c:v>
                </c:pt>
                <c:pt idx="10">
                  <c:v>29193.995852974233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F2-473F-B369-D9EAD220AD58}"/>
            </c:ext>
          </c:extLst>
        </c:ser>
        <c:ser>
          <c:idx val="1"/>
          <c:order val="1"/>
          <c:tx>
            <c:strRef>
              <c:f>'Országos tervezés'!$B$19</c:f>
              <c:strCache>
                <c:ptCount val="1"/>
                <c:pt idx="0">
                  <c:v>DEMAND or REQUIRED CAPACITY of Orvosok in Magyarország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('Országos tervezés'!$E$3,'Országos tervezés'!$K$3,'Országos tervezés'!$M$3,'Országos tervezés'!$O$3,'Országos tervezés'!$Q$3,'Országos tervezés'!$S$3,'Országos tervezés'!$U$3,'Országos tervezés'!$W$3,'Országos tervezés'!$Y$3,'Országos tervezés'!$AA$3,'Országos tervezés'!$AC$3)</c:f>
              <c:numCache>
                <c:formatCode>0_ ;\-0\ </c:formatCode>
                <c:ptCount val="11"/>
                <c:pt idx="0" formatCode="General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('Országos tervezés'!$E$19,'Országos tervezés'!$K$19,'Országos tervezés'!$M$19,'Országos tervezés'!$O$19,'Országos tervezés'!$Q$19,'Országos tervezés'!$S$19,'Országos tervezés'!$U$19,'Országos tervezés'!$W$19,'Országos tervezés'!$Y$19,'Országos tervezés'!$AA$19,'Országos tervezés'!$AC$19)</c:f>
              <c:numCache>
                <c:formatCode>_ * #\ ##0_ ;_ * \-#\ ##0_ ;_ * "-"??_ ;_ @_ </c:formatCode>
                <c:ptCount val="11"/>
                <c:pt idx="0">
                  <c:v>31056.117480000001</c:v>
                </c:pt>
                <c:pt idx="1">
                  <c:v>31167.919502928002</c:v>
                </c:pt>
                <c:pt idx="2">
                  <c:v>31280.124013138546</c:v>
                </c:pt>
                <c:pt idx="3">
                  <c:v>31392.732459585844</c:v>
                </c:pt>
                <c:pt idx="4">
                  <c:v>31505.746296440357</c:v>
                </c:pt>
                <c:pt idx="5">
                  <c:v>31619.166983107545</c:v>
                </c:pt>
                <c:pt idx="6">
                  <c:v>31732.995984246732</c:v>
                </c:pt>
                <c:pt idx="7">
                  <c:v>31847.234769790022</c:v>
                </c:pt>
                <c:pt idx="8">
                  <c:v>31961.884814961268</c:v>
                </c:pt>
                <c:pt idx="9">
                  <c:v>32076.947600295131</c:v>
                </c:pt>
                <c:pt idx="10">
                  <c:v>32192.424611656195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F2-473F-B369-D9EAD220A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1299632"/>
        <c:axId val="1340733248"/>
      </c:lineChart>
      <c:catAx>
        <c:axId val="104129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340733248"/>
        <c:crosses val="autoZero"/>
        <c:auto val="1"/>
        <c:lblAlgn val="ctr"/>
        <c:lblOffset val="100"/>
        <c:noMultiLvlLbl val="0"/>
      </c:catAx>
      <c:valAx>
        <c:axId val="134073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129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11806-88CB-4A6C-9581-00CF900FF49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7AEC9F1E-669F-47EA-AF48-690307134574}">
      <dgm:prSet phldrT="[Szöveg]" custT="1"/>
      <dgm:spPr/>
      <dgm:t>
        <a:bodyPr/>
        <a:lstStyle/>
        <a:p>
          <a:r>
            <a:rPr lang="hu-HU" sz="2800" dirty="0"/>
            <a:t>HMR rendszer szabályozási háttere, adattartalma</a:t>
          </a:r>
        </a:p>
      </dgm:t>
    </dgm:pt>
    <dgm:pt modelId="{2ED728C1-ABBB-4B24-B995-B04FB70ED79D}" type="parTrans" cxnId="{ABEC3A49-A8F6-41BF-992B-CAC74A6429E8}">
      <dgm:prSet/>
      <dgm:spPr/>
      <dgm:t>
        <a:bodyPr/>
        <a:lstStyle/>
        <a:p>
          <a:endParaRPr lang="hu-HU"/>
        </a:p>
      </dgm:t>
    </dgm:pt>
    <dgm:pt modelId="{3206EA6C-683A-4C00-A298-6844E06BB355}" type="sibTrans" cxnId="{ABEC3A49-A8F6-41BF-992B-CAC74A6429E8}">
      <dgm:prSet/>
      <dgm:spPr/>
      <dgm:t>
        <a:bodyPr/>
        <a:lstStyle/>
        <a:p>
          <a:endParaRPr lang="hu-HU"/>
        </a:p>
      </dgm:t>
    </dgm:pt>
    <dgm:pt modelId="{7B285FC9-A005-4BD4-A494-6A62ED181227}">
      <dgm:prSet phldrT="[Szöveg]" custT="1"/>
      <dgm:spPr/>
      <dgm:t>
        <a:bodyPr/>
        <a:lstStyle/>
        <a:p>
          <a:r>
            <a:rPr lang="hu-HU" sz="2800" dirty="0"/>
            <a:t>HMR adatok felhasználása, orvosi, szakdolgozói HR helyzet alakulása (2010-2025)</a:t>
          </a:r>
        </a:p>
      </dgm:t>
    </dgm:pt>
    <dgm:pt modelId="{69DF7F7F-AE6C-4542-842D-E688DC316354}" type="parTrans" cxnId="{45D1CDB8-B59A-4F61-B066-E759C1695F76}">
      <dgm:prSet/>
      <dgm:spPr/>
      <dgm:t>
        <a:bodyPr/>
        <a:lstStyle/>
        <a:p>
          <a:endParaRPr lang="hu-HU"/>
        </a:p>
      </dgm:t>
    </dgm:pt>
    <dgm:pt modelId="{6286FB3E-AD68-40EC-A16D-364A13082E9F}" type="sibTrans" cxnId="{45D1CDB8-B59A-4F61-B066-E759C1695F76}">
      <dgm:prSet/>
      <dgm:spPr/>
      <dgm:t>
        <a:bodyPr/>
        <a:lstStyle/>
        <a:p>
          <a:endParaRPr lang="hu-HU"/>
        </a:p>
      </dgm:t>
    </dgm:pt>
    <dgm:pt modelId="{477E32F9-EA58-4E09-B2DF-B758AF378D07}">
      <dgm:prSet phldrT="[Szöveg]" custT="1"/>
      <dgm:spPr/>
      <dgm:t>
        <a:bodyPr/>
        <a:lstStyle/>
        <a:p>
          <a:r>
            <a:rPr lang="hu-HU" sz="2800" dirty="0"/>
            <a:t>A holland tervezési modell ismertetése, implementálás során felhasznált adatkörök</a:t>
          </a:r>
        </a:p>
      </dgm:t>
    </dgm:pt>
    <dgm:pt modelId="{85329FB3-02AA-4443-A1FD-09372810F9BB}" type="parTrans" cxnId="{89B34F67-FA60-4178-A038-BEED104998AC}">
      <dgm:prSet/>
      <dgm:spPr/>
      <dgm:t>
        <a:bodyPr/>
        <a:lstStyle/>
        <a:p>
          <a:endParaRPr lang="hu-HU"/>
        </a:p>
      </dgm:t>
    </dgm:pt>
    <dgm:pt modelId="{C654DAA8-29C4-49C5-AD5D-5D72348EAF31}" type="sibTrans" cxnId="{89B34F67-FA60-4178-A038-BEED104998AC}">
      <dgm:prSet/>
      <dgm:spPr/>
      <dgm:t>
        <a:bodyPr/>
        <a:lstStyle/>
        <a:p>
          <a:endParaRPr lang="hu-HU"/>
        </a:p>
      </dgm:t>
    </dgm:pt>
    <dgm:pt modelId="{969E4619-339A-460D-8E8B-6BF4AEEE6899}">
      <dgm:prSet custT="1"/>
      <dgm:spPr/>
      <dgm:t>
        <a:bodyPr/>
        <a:lstStyle/>
        <a:p>
          <a:r>
            <a:rPr lang="hu-HU" sz="2800" dirty="0"/>
            <a:t>Összegzés</a:t>
          </a:r>
        </a:p>
      </dgm:t>
    </dgm:pt>
    <dgm:pt modelId="{990B9899-10B7-4205-B934-20111BABF6AF}" type="parTrans" cxnId="{BF8456A8-6284-41D8-A8C6-51E8935A6C49}">
      <dgm:prSet/>
      <dgm:spPr/>
      <dgm:t>
        <a:bodyPr/>
        <a:lstStyle/>
        <a:p>
          <a:endParaRPr lang="hu-HU"/>
        </a:p>
      </dgm:t>
    </dgm:pt>
    <dgm:pt modelId="{886DA527-8A47-441D-BE81-17812F80E999}" type="sibTrans" cxnId="{BF8456A8-6284-41D8-A8C6-51E8935A6C49}">
      <dgm:prSet/>
      <dgm:spPr/>
      <dgm:t>
        <a:bodyPr/>
        <a:lstStyle/>
        <a:p>
          <a:endParaRPr lang="hu-HU"/>
        </a:p>
      </dgm:t>
    </dgm:pt>
    <dgm:pt modelId="{22798386-5EB7-4F21-A333-B67550A03F43}" type="pres">
      <dgm:prSet presAssocID="{D6511806-88CB-4A6C-9581-00CF900FF49D}" presName="Name0" presStyleCnt="0">
        <dgm:presLayoutVars>
          <dgm:chMax val="7"/>
          <dgm:chPref val="7"/>
          <dgm:dir/>
        </dgm:presLayoutVars>
      </dgm:prSet>
      <dgm:spPr/>
    </dgm:pt>
    <dgm:pt modelId="{00927D30-77D4-4A29-813C-7639078EE24C}" type="pres">
      <dgm:prSet presAssocID="{D6511806-88CB-4A6C-9581-00CF900FF49D}" presName="Name1" presStyleCnt="0"/>
      <dgm:spPr/>
    </dgm:pt>
    <dgm:pt modelId="{9CFD9D55-3588-493B-B174-485E6868811C}" type="pres">
      <dgm:prSet presAssocID="{D6511806-88CB-4A6C-9581-00CF900FF49D}" presName="cycle" presStyleCnt="0"/>
      <dgm:spPr/>
    </dgm:pt>
    <dgm:pt modelId="{81D23322-A70A-469F-822D-F5BE14CE4A32}" type="pres">
      <dgm:prSet presAssocID="{D6511806-88CB-4A6C-9581-00CF900FF49D}" presName="srcNode" presStyleLbl="node1" presStyleIdx="0" presStyleCnt="4"/>
      <dgm:spPr/>
    </dgm:pt>
    <dgm:pt modelId="{5FC0C508-1DAA-454F-BBF8-665D8314F3CA}" type="pres">
      <dgm:prSet presAssocID="{D6511806-88CB-4A6C-9581-00CF900FF49D}" presName="conn" presStyleLbl="parChTrans1D2" presStyleIdx="0" presStyleCnt="1"/>
      <dgm:spPr/>
    </dgm:pt>
    <dgm:pt modelId="{D87E604B-E87F-4353-89C0-1C1CFA965975}" type="pres">
      <dgm:prSet presAssocID="{D6511806-88CB-4A6C-9581-00CF900FF49D}" presName="extraNode" presStyleLbl="node1" presStyleIdx="0" presStyleCnt="4"/>
      <dgm:spPr/>
    </dgm:pt>
    <dgm:pt modelId="{339BC566-81F7-4159-9CD3-A0F76B29E5D7}" type="pres">
      <dgm:prSet presAssocID="{D6511806-88CB-4A6C-9581-00CF900FF49D}" presName="dstNode" presStyleLbl="node1" presStyleIdx="0" presStyleCnt="4"/>
      <dgm:spPr/>
    </dgm:pt>
    <dgm:pt modelId="{DC1B7176-0ABA-42D7-B7A4-07F6493DBF52}" type="pres">
      <dgm:prSet presAssocID="{7AEC9F1E-669F-47EA-AF48-690307134574}" presName="text_1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DF031C65-9CA1-4C05-84D3-101251D03624}" type="pres">
      <dgm:prSet presAssocID="{7AEC9F1E-669F-47EA-AF48-690307134574}" presName="accent_1" presStyleCnt="0"/>
      <dgm:spPr/>
    </dgm:pt>
    <dgm:pt modelId="{F7A7EC4E-308D-461D-9190-C594A5126C66}" type="pres">
      <dgm:prSet presAssocID="{7AEC9F1E-669F-47EA-AF48-690307134574}" presName="accentRepeatNode" presStyleLbl="solidFgAcc1" presStyleIdx="0" presStyleCnt="4"/>
      <dgm:spPr/>
    </dgm:pt>
    <dgm:pt modelId="{69195A8C-4F31-4E1F-B6B2-B1337E4A936B}" type="pres">
      <dgm:prSet presAssocID="{7B285FC9-A005-4BD4-A494-6A62ED181227}" presName="text_2" presStyleLbl="node1" presStyleIdx="1" presStyleCnt="4" custScaleY="112513">
        <dgm:presLayoutVars>
          <dgm:bulletEnabled val="1"/>
        </dgm:presLayoutVars>
      </dgm:prSet>
      <dgm:spPr/>
    </dgm:pt>
    <dgm:pt modelId="{53AE81E6-E3B9-4806-93DB-258D01673569}" type="pres">
      <dgm:prSet presAssocID="{7B285FC9-A005-4BD4-A494-6A62ED181227}" presName="accent_2" presStyleCnt="0"/>
      <dgm:spPr/>
    </dgm:pt>
    <dgm:pt modelId="{283C6352-7F6F-4E61-B341-4BC730D6DC93}" type="pres">
      <dgm:prSet presAssocID="{7B285FC9-A005-4BD4-A494-6A62ED181227}" presName="accentRepeatNode" presStyleLbl="solidFgAcc1" presStyleIdx="1" presStyleCnt="4"/>
      <dgm:spPr/>
    </dgm:pt>
    <dgm:pt modelId="{65D10B55-4B87-4B91-8406-AB72BC4298A4}" type="pres">
      <dgm:prSet presAssocID="{477E32F9-EA58-4E09-B2DF-B758AF378D07}" presName="text_3" presStyleLbl="node1" presStyleIdx="2" presStyleCnt="4">
        <dgm:presLayoutVars>
          <dgm:bulletEnabled val="1"/>
        </dgm:presLayoutVars>
      </dgm:prSet>
      <dgm:spPr/>
    </dgm:pt>
    <dgm:pt modelId="{2BCA28E6-816D-47AA-99AD-B695A7990DC5}" type="pres">
      <dgm:prSet presAssocID="{477E32F9-EA58-4E09-B2DF-B758AF378D07}" presName="accent_3" presStyleCnt="0"/>
      <dgm:spPr/>
    </dgm:pt>
    <dgm:pt modelId="{3C204BD4-2AC2-4D0D-A016-EB5ECE57AD21}" type="pres">
      <dgm:prSet presAssocID="{477E32F9-EA58-4E09-B2DF-B758AF378D07}" presName="accentRepeatNode" presStyleLbl="solidFgAcc1" presStyleIdx="2" presStyleCnt="4"/>
      <dgm:spPr/>
    </dgm:pt>
    <dgm:pt modelId="{D7907A7B-FAED-4514-8169-86D8DE7AD8B5}" type="pres">
      <dgm:prSet presAssocID="{969E4619-339A-460D-8E8B-6BF4AEEE6899}" presName="text_4" presStyleLbl="node1" presStyleIdx="3" presStyleCnt="4">
        <dgm:presLayoutVars>
          <dgm:bulletEnabled val="1"/>
        </dgm:presLayoutVars>
      </dgm:prSet>
      <dgm:spPr/>
    </dgm:pt>
    <dgm:pt modelId="{BD42DAF3-DBBB-4CFC-AEDD-0D801FEA7A5B}" type="pres">
      <dgm:prSet presAssocID="{969E4619-339A-460D-8E8B-6BF4AEEE6899}" presName="accent_4" presStyleCnt="0"/>
      <dgm:spPr/>
    </dgm:pt>
    <dgm:pt modelId="{39FDEAE8-64F4-4CD5-8E78-7AE647E7CE0F}" type="pres">
      <dgm:prSet presAssocID="{969E4619-339A-460D-8E8B-6BF4AEEE6899}" presName="accentRepeatNode" presStyleLbl="solidFgAcc1" presStyleIdx="3" presStyleCnt="4"/>
      <dgm:spPr/>
    </dgm:pt>
  </dgm:ptLst>
  <dgm:cxnLst>
    <dgm:cxn modelId="{97728A10-6140-44EC-BE61-A912B8059216}" type="presOf" srcId="{7AEC9F1E-669F-47EA-AF48-690307134574}" destId="{DC1B7176-0ABA-42D7-B7A4-07F6493DBF52}" srcOrd="0" destOrd="0" presId="urn:microsoft.com/office/officeart/2008/layout/VerticalCurvedList"/>
    <dgm:cxn modelId="{6B1B155B-5719-4FD3-BB42-DF8E0B9C8BC0}" type="presOf" srcId="{3206EA6C-683A-4C00-A298-6844E06BB355}" destId="{5FC0C508-1DAA-454F-BBF8-665D8314F3CA}" srcOrd="0" destOrd="0" presId="urn:microsoft.com/office/officeart/2008/layout/VerticalCurvedList"/>
    <dgm:cxn modelId="{53AD1F45-F40D-413C-B430-689A59CE6EF9}" type="presOf" srcId="{969E4619-339A-460D-8E8B-6BF4AEEE6899}" destId="{D7907A7B-FAED-4514-8169-86D8DE7AD8B5}" srcOrd="0" destOrd="0" presId="urn:microsoft.com/office/officeart/2008/layout/VerticalCurvedList"/>
    <dgm:cxn modelId="{89B34F67-FA60-4178-A038-BEED104998AC}" srcId="{D6511806-88CB-4A6C-9581-00CF900FF49D}" destId="{477E32F9-EA58-4E09-B2DF-B758AF378D07}" srcOrd="2" destOrd="0" parTransId="{85329FB3-02AA-4443-A1FD-09372810F9BB}" sibTransId="{C654DAA8-29C4-49C5-AD5D-5D72348EAF31}"/>
    <dgm:cxn modelId="{ABEC3A49-A8F6-41BF-992B-CAC74A6429E8}" srcId="{D6511806-88CB-4A6C-9581-00CF900FF49D}" destId="{7AEC9F1E-669F-47EA-AF48-690307134574}" srcOrd="0" destOrd="0" parTransId="{2ED728C1-ABBB-4B24-B995-B04FB70ED79D}" sibTransId="{3206EA6C-683A-4C00-A298-6844E06BB355}"/>
    <dgm:cxn modelId="{FF5D4274-4353-4AC3-964D-F796803E9328}" type="presOf" srcId="{D6511806-88CB-4A6C-9581-00CF900FF49D}" destId="{22798386-5EB7-4F21-A333-B67550A03F43}" srcOrd="0" destOrd="0" presId="urn:microsoft.com/office/officeart/2008/layout/VerticalCurvedList"/>
    <dgm:cxn modelId="{7BD3B38D-D15F-47FC-AB99-5A6F9602A3E4}" type="presOf" srcId="{477E32F9-EA58-4E09-B2DF-B758AF378D07}" destId="{65D10B55-4B87-4B91-8406-AB72BC4298A4}" srcOrd="0" destOrd="0" presId="urn:microsoft.com/office/officeart/2008/layout/VerticalCurvedList"/>
    <dgm:cxn modelId="{87A77D98-AE00-467D-AB76-A100EABDF16A}" type="presOf" srcId="{7B285FC9-A005-4BD4-A494-6A62ED181227}" destId="{69195A8C-4F31-4E1F-B6B2-B1337E4A936B}" srcOrd="0" destOrd="0" presId="urn:microsoft.com/office/officeart/2008/layout/VerticalCurvedList"/>
    <dgm:cxn modelId="{BF8456A8-6284-41D8-A8C6-51E8935A6C49}" srcId="{D6511806-88CB-4A6C-9581-00CF900FF49D}" destId="{969E4619-339A-460D-8E8B-6BF4AEEE6899}" srcOrd="3" destOrd="0" parTransId="{990B9899-10B7-4205-B934-20111BABF6AF}" sibTransId="{886DA527-8A47-441D-BE81-17812F80E999}"/>
    <dgm:cxn modelId="{45D1CDB8-B59A-4F61-B066-E759C1695F76}" srcId="{D6511806-88CB-4A6C-9581-00CF900FF49D}" destId="{7B285FC9-A005-4BD4-A494-6A62ED181227}" srcOrd="1" destOrd="0" parTransId="{69DF7F7F-AE6C-4542-842D-E688DC316354}" sibTransId="{6286FB3E-AD68-40EC-A16D-364A13082E9F}"/>
    <dgm:cxn modelId="{169218B0-1967-4A26-B2D1-1F6BFB060EDA}" type="presParOf" srcId="{22798386-5EB7-4F21-A333-B67550A03F43}" destId="{00927D30-77D4-4A29-813C-7639078EE24C}" srcOrd="0" destOrd="0" presId="urn:microsoft.com/office/officeart/2008/layout/VerticalCurvedList"/>
    <dgm:cxn modelId="{68AE5767-667E-4405-8356-0E98C22984C9}" type="presParOf" srcId="{00927D30-77D4-4A29-813C-7639078EE24C}" destId="{9CFD9D55-3588-493B-B174-485E6868811C}" srcOrd="0" destOrd="0" presId="urn:microsoft.com/office/officeart/2008/layout/VerticalCurvedList"/>
    <dgm:cxn modelId="{8912650D-D542-4EE8-9DD4-EBE9D167695A}" type="presParOf" srcId="{9CFD9D55-3588-493B-B174-485E6868811C}" destId="{81D23322-A70A-469F-822D-F5BE14CE4A32}" srcOrd="0" destOrd="0" presId="urn:microsoft.com/office/officeart/2008/layout/VerticalCurvedList"/>
    <dgm:cxn modelId="{BEEA3709-DBD0-449A-857F-0619AE3D1D12}" type="presParOf" srcId="{9CFD9D55-3588-493B-B174-485E6868811C}" destId="{5FC0C508-1DAA-454F-BBF8-665D8314F3CA}" srcOrd="1" destOrd="0" presId="urn:microsoft.com/office/officeart/2008/layout/VerticalCurvedList"/>
    <dgm:cxn modelId="{11831F58-C783-44C9-AADC-755BDA0BF9D6}" type="presParOf" srcId="{9CFD9D55-3588-493B-B174-485E6868811C}" destId="{D87E604B-E87F-4353-89C0-1C1CFA965975}" srcOrd="2" destOrd="0" presId="urn:microsoft.com/office/officeart/2008/layout/VerticalCurvedList"/>
    <dgm:cxn modelId="{75438BE7-F8D8-48D6-BE40-E702CD3B1BA5}" type="presParOf" srcId="{9CFD9D55-3588-493B-B174-485E6868811C}" destId="{339BC566-81F7-4159-9CD3-A0F76B29E5D7}" srcOrd="3" destOrd="0" presId="urn:microsoft.com/office/officeart/2008/layout/VerticalCurvedList"/>
    <dgm:cxn modelId="{3F9D2DFD-E65F-4AE0-BEAF-C944C4ADB138}" type="presParOf" srcId="{00927D30-77D4-4A29-813C-7639078EE24C}" destId="{DC1B7176-0ABA-42D7-B7A4-07F6493DBF52}" srcOrd="1" destOrd="0" presId="urn:microsoft.com/office/officeart/2008/layout/VerticalCurvedList"/>
    <dgm:cxn modelId="{8F1CF850-F87F-44C2-B82A-4AF28BB29872}" type="presParOf" srcId="{00927D30-77D4-4A29-813C-7639078EE24C}" destId="{DF031C65-9CA1-4C05-84D3-101251D03624}" srcOrd="2" destOrd="0" presId="urn:microsoft.com/office/officeart/2008/layout/VerticalCurvedList"/>
    <dgm:cxn modelId="{1666A51B-026A-4204-A6B8-D21B18E59DC2}" type="presParOf" srcId="{DF031C65-9CA1-4C05-84D3-101251D03624}" destId="{F7A7EC4E-308D-461D-9190-C594A5126C66}" srcOrd="0" destOrd="0" presId="urn:microsoft.com/office/officeart/2008/layout/VerticalCurvedList"/>
    <dgm:cxn modelId="{60F6C001-05B8-478B-954B-8978C3CE4319}" type="presParOf" srcId="{00927D30-77D4-4A29-813C-7639078EE24C}" destId="{69195A8C-4F31-4E1F-B6B2-B1337E4A936B}" srcOrd="3" destOrd="0" presId="urn:microsoft.com/office/officeart/2008/layout/VerticalCurvedList"/>
    <dgm:cxn modelId="{F3C78F9A-612C-46F9-BE32-65EDFC778221}" type="presParOf" srcId="{00927D30-77D4-4A29-813C-7639078EE24C}" destId="{53AE81E6-E3B9-4806-93DB-258D01673569}" srcOrd="4" destOrd="0" presId="urn:microsoft.com/office/officeart/2008/layout/VerticalCurvedList"/>
    <dgm:cxn modelId="{DAFEF9BD-CE95-45C5-BE38-95E126A397F6}" type="presParOf" srcId="{53AE81E6-E3B9-4806-93DB-258D01673569}" destId="{283C6352-7F6F-4E61-B341-4BC730D6DC93}" srcOrd="0" destOrd="0" presId="urn:microsoft.com/office/officeart/2008/layout/VerticalCurvedList"/>
    <dgm:cxn modelId="{DBF0F688-116C-473C-A5BE-C74532D7396F}" type="presParOf" srcId="{00927D30-77D4-4A29-813C-7639078EE24C}" destId="{65D10B55-4B87-4B91-8406-AB72BC4298A4}" srcOrd="5" destOrd="0" presId="urn:microsoft.com/office/officeart/2008/layout/VerticalCurvedList"/>
    <dgm:cxn modelId="{F17BDC7A-5184-4D66-8BD7-D4580E9176D0}" type="presParOf" srcId="{00927D30-77D4-4A29-813C-7639078EE24C}" destId="{2BCA28E6-816D-47AA-99AD-B695A7990DC5}" srcOrd="6" destOrd="0" presId="urn:microsoft.com/office/officeart/2008/layout/VerticalCurvedList"/>
    <dgm:cxn modelId="{877C4B96-143C-48A9-8516-7BD696424018}" type="presParOf" srcId="{2BCA28E6-816D-47AA-99AD-B695A7990DC5}" destId="{3C204BD4-2AC2-4D0D-A016-EB5ECE57AD21}" srcOrd="0" destOrd="0" presId="urn:microsoft.com/office/officeart/2008/layout/VerticalCurvedList"/>
    <dgm:cxn modelId="{6CB57A91-2C8F-4268-AE6A-88EFF394EA99}" type="presParOf" srcId="{00927D30-77D4-4A29-813C-7639078EE24C}" destId="{D7907A7B-FAED-4514-8169-86D8DE7AD8B5}" srcOrd="7" destOrd="0" presId="urn:microsoft.com/office/officeart/2008/layout/VerticalCurvedList"/>
    <dgm:cxn modelId="{CB01999D-5FA9-471C-A35A-8090DE0A329B}" type="presParOf" srcId="{00927D30-77D4-4A29-813C-7639078EE24C}" destId="{BD42DAF3-DBBB-4CFC-AEDD-0D801FEA7A5B}" srcOrd="8" destOrd="0" presId="urn:microsoft.com/office/officeart/2008/layout/VerticalCurvedList"/>
    <dgm:cxn modelId="{B6BAF89E-AF8D-4B96-AD62-184F77D351EC}" type="presParOf" srcId="{BD42DAF3-DBBB-4CFC-AEDD-0D801FEA7A5B}" destId="{39FDEAE8-64F4-4CD5-8E78-7AE647E7CE0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CB9778-B996-45E6-963B-7E124D574D99}" type="doc">
      <dgm:prSet loTypeId="urn:microsoft.com/office/officeart/2005/8/layout/funnel1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hu-HU"/>
        </a:p>
      </dgm:t>
    </dgm:pt>
    <dgm:pt modelId="{3B78AB6C-B5EC-47F7-9FE3-EBD30828BBAE}">
      <dgm:prSet phldrT="[Szöveg]"/>
      <dgm:spPr/>
      <dgm:t>
        <a:bodyPr/>
        <a:lstStyle/>
        <a:p>
          <a:r>
            <a:rPr lang="hu-HU" dirty="0"/>
            <a:t>NNGYK adatok</a:t>
          </a:r>
        </a:p>
      </dgm:t>
    </dgm:pt>
    <dgm:pt modelId="{3AF26346-776B-449D-BDDC-4FB779A5CBCF}" type="parTrans" cxnId="{E438AD8F-B3A2-456A-9D0E-6BD415E0945B}">
      <dgm:prSet/>
      <dgm:spPr/>
      <dgm:t>
        <a:bodyPr/>
        <a:lstStyle/>
        <a:p>
          <a:endParaRPr lang="hu-HU"/>
        </a:p>
      </dgm:t>
    </dgm:pt>
    <dgm:pt modelId="{3B650B3F-DC86-4FBB-BD20-7920EE1A90CF}" type="sibTrans" cxnId="{E438AD8F-B3A2-456A-9D0E-6BD415E0945B}">
      <dgm:prSet/>
      <dgm:spPr/>
      <dgm:t>
        <a:bodyPr/>
        <a:lstStyle/>
        <a:p>
          <a:endParaRPr lang="hu-HU"/>
        </a:p>
      </dgm:t>
    </dgm:pt>
    <dgm:pt modelId="{B7A55846-0A86-406C-B063-05B9610B4186}">
      <dgm:prSet phldrT="[Szöveg]"/>
      <dgm:spPr/>
      <dgm:t>
        <a:bodyPr/>
        <a:lstStyle/>
        <a:p>
          <a:r>
            <a:rPr lang="hu-HU" dirty="0"/>
            <a:t>OKFŐ adatok</a:t>
          </a:r>
        </a:p>
      </dgm:t>
    </dgm:pt>
    <dgm:pt modelId="{44471AF1-E92C-447C-A26F-562938D9C27C}" type="parTrans" cxnId="{47A855FB-70EF-41D5-A72C-0B381DAC60C9}">
      <dgm:prSet/>
      <dgm:spPr/>
      <dgm:t>
        <a:bodyPr/>
        <a:lstStyle/>
        <a:p>
          <a:endParaRPr lang="hu-HU"/>
        </a:p>
      </dgm:t>
    </dgm:pt>
    <dgm:pt modelId="{C2A080AB-30C8-4CA9-9D23-CC026AA852ED}" type="sibTrans" cxnId="{47A855FB-70EF-41D5-A72C-0B381DAC60C9}">
      <dgm:prSet/>
      <dgm:spPr/>
      <dgm:t>
        <a:bodyPr/>
        <a:lstStyle/>
        <a:p>
          <a:endParaRPr lang="hu-HU"/>
        </a:p>
      </dgm:t>
    </dgm:pt>
    <dgm:pt modelId="{BA8E768C-1ABA-45CC-A59C-72779D8EC896}">
      <dgm:prSet phldrT="[Szöveg]"/>
      <dgm:spPr/>
      <dgm:t>
        <a:bodyPr/>
        <a:lstStyle/>
        <a:p>
          <a:r>
            <a:rPr lang="hu-HU" dirty="0"/>
            <a:t>NEAK adatok</a:t>
          </a:r>
        </a:p>
      </dgm:t>
    </dgm:pt>
    <dgm:pt modelId="{BBB4381A-4B7C-455E-95D1-3FC01AD71364}" type="parTrans" cxnId="{D2446150-8FC7-46D4-A529-9D75CE8BA16E}">
      <dgm:prSet/>
      <dgm:spPr/>
      <dgm:t>
        <a:bodyPr/>
        <a:lstStyle/>
        <a:p>
          <a:endParaRPr lang="hu-HU"/>
        </a:p>
      </dgm:t>
    </dgm:pt>
    <dgm:pt modelId="{D133CA87-2552-4627-B1A3-7E2621AF3CDA}" type="sibTrans" cxnId="{D2446150-8FC7-46D4-A529-9D75CE8BA16E}">
      <dgm:prSet/>
      <dgm:spPr/>
      <dgm:t>
        <a:bodyPr/>
        <a:lstStyle/>
        <a:p>
          <a:endParaRPr lang="hu-HU"/>
        </a:p>
      </dgm:t>
    </dgm:pt>
    <dgm:pt modelId="{4AE4684E-2694-42EE-B14E-165C6890B980}">
      <dgm:prSet phldrT="[Szöveg]"/>
      <dgm:spPr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hu-HU" dirty="0"/>
            <a:t> </a:t>
          </a:r>
        </a:p>
        <a:p>
          <a:endParaRPr lang="hu-HU" dirty="0"/>
        </a:p>
      </dgm:t>
    </dgm:pt>
    <dgm:pt modelId="{26131213-BE95-46D9-BB65-4502EBE18396}" type="parTrans" cxnId="{33BF26EB-493E-4565-BDDF-5122BD93B612}">
      <dgm:prSet/>
      <dgm:spPr/>
      <dgm:t>
        <a:bodyPr/>
        <a:lstStyle/>
        <a:p>
          <a:endParaRPr lang="hu-HU"/>
        </a:p>
      </dgm:t>
    </dgm:pt>
    <dgm:pt modelId="{7FF71ADC-1365-49E1-844E-F2FE15FD7FB4}" type="sibTrans" cxnId="{33BF26EB-493E-4565-BDDF-5122BD93B612}">
      <dgm:prSet/>
      <dgm:spPr/>
      <dgm:t>
        <a:bodyPr/>
        <a:lstStyle/>
        <a:p>
          <a:endParaRPr lang="hu-HU"/>
        </a:p>
      </dgm:t>
    </dgm:pt>
    <dgm:pt modelId="{3F9320AF-DD9F-4E34-9682-16176C05F583}" type="pres">
      <dgm:prSet presAssocID="{6ACB9778-B996-45E6-963B-7E124D574D99}" presName="Name0" presStyleCnt="0">
        <dgm:presLayoutVars>
          <dgm:chMax val="4"/>
          <dgm:resizeHandles val="exact"/>
        </dgm:presLayoutVars>
      </dgm:prSet>
      <dgm:spPr/>
    </dgm:pt>
    <dgm:pt modelId="{65AE4D3C-47BB-4581-ACC7-C34ED65465C9}" type="pres">
      <dgm:prSet presAssocID="{6ACB9778-B996-45E6-963B-7E124D574D99}" presName="ellipse" presStyleLbl="trBgShp" presStyleIdx="0" presStyleCnt="1" custLinFactNeighborX="5189" custLinFactNeighborY="-62850"/>
      <dgm:spPr/>
    </dgm:pt>
    <dgm:pt modelId="{50D6A251-B29C-4AAC-AFA1-1E6F1F2DE013}" type="pres">
      <dgm:prSet presAssocID="{6ACB9778-B996-45E6-963B-7E124D574D99}" presName="arrow1" presStyleLbl="fgShp" presStyleIdx="0" presStyleCnt="1" custLinFactNeighborX="20211" custLinFactNeighborY="-9644"/>
      <dgm:spPr/>
    </dgm:pt>
    <dgm:pt modelId="{E8A1348C-D230-4C41-8727-B841357EA533}" type="pres">
      <dgm:prSet presAssocID="{6ACB9778-B996-45E6-963B-7E124D574D99}" presName="rectangle" presStyleLbl="revTx" presStyleIdx="0" presStyleCnt="1" custFlipHor="1" custScaleX="31413" custScaleY="123317" custLinFactNeighborX="-24113" custLinFactNeighborY="33436">
        <dgm:presLayoutVars>
          <dgm:bulletEnabled val="1"/>
        </dgm:presLayoutVars>
      </dgm:prSet>
      <dgm:spPr/>
    </dgm:pt>
    <dgm:pt modelId="{E132565C-FBFF-459B-9B67-5360D3AE10AC}" type="pres">
      <dgm:prSet presAssocID="{B7A55846-0A86-406C-B063-05B9610B4186}" presName="item1" presStyleLbl="node1" presStyleIdx="0" presStyleCnt="3">
        <dgm:presLayoutVars>
          <dgm:bulletEnabled val="1"/>
        </dgm:presLayoutVars>
      </dgm:prSet>
      <dgm:spPr/>
    </dgm:pt>
    <dgm:pt modelId="{D006DE30-3B16-4476-A823-4B0B720E74A7}" type="pres">
      <dgm:prSet presAssocID="{BA8E768C-1ABA-45CC-A59C-72779D8EC896}" presName="item2" presStyleLbl="node1" presStyleIdx="1" presStyleCnt="3" custLinFactNeighborX="3199" custLinFactNeighborY="-79441">
        <dgm:presLayoutVars>
          <dgm:bulletEnabled val="1"/>
        </dgm:presLayoutVars>
      </dgm:prSet>
      <dgm:spPr/>
    </dgm:pt>
    <dgm:pt modelId="{67D02769-C6AA-4A84-B097-56193F218F8D}" type="pres">
      <dgm:prSet presAssocID="{4AE4684E-2694-42EE-B14E-165C6890B980}" presName="item3" presStyleLbl="node1" presStyleIdx="2" presStyleCnt="3" custLinFactNeighborX="32601" custLinFactNeighborY="-66804">
        <dgm:presLayoutVars>
          <dgm:bulletEnabled val="1"/>
        </dgm:presLayoutVars>
      </dgm:prSet>
      <dgm:spPr/>
    </dgm:pt>
    <dgm:pt modelId="{4A1E1FB2-32D5-4FD9-881E-45E7D9DEBA1D}" type="pres">
      <dgm:prSet presAssocID="{6ACB9778-B996-45E6-963B-7E124D574D99}" presName="funnel" presStyleLbl="trAlignAcc1" presStyleIdx="0" presStyleCnt="1" custScaleY="130915" custLinFactNeighborX="3057" custLinFactNeighborY="-17669"/>
      <dgm:spPr/>
    </dgm:pt>
  </dgm:ptLst>
  <dgm:cxnLst>
    <dgm:cxn modelId="{BB89B118-8C00-4D85-B0C3-182D2E1E6672}" type="presOf" srcId="{3B78AB6C-B5EC-47F7-9FE3-EBD30828BBAE}" destId="{67D02769-C6AA-4A84-B097-56193F218F8D}" srcOrd="0" destOrd="0" presId="urn:microsoft.com/office/officeart/2005/8/layout/funnel1"/>
    <dgm:cxn modelId="{C4ACCC34-C2F1-4AFA-BDF7-AD0E6276F78D}" type="presOf" srcId="{6ACB9778-B996-45E6-963B-7E124D574D99}" destId="{3F9320AF-DD9F-4E34-9682-16176C05F583}" srcOrd="0" destOrd="0" presId="urn:microsoft.com/office/officeart/2005/8/layout/funnel1"/>
    <dgm:cxn modelId="{D2A6EA40-12A5-4F65-96CD-708E0F2EE899}" type="presOf" srcId="{BA8E768C-1ABA-45CC-A59C-72779D8EC896}" destId="{E132565C-FBFF-459B-9B67-5360D3AE10AC}" srcOrd="0" destOrd="0" presId="urn:microsoft.com/office/officeart/2005/8/layout/funnel1"/>
    <dgm:cxn modelId="{D2446150-8FC7-46D4-A529-9D75CE8BA16E}" srcId="{6ACB9778-B996-45E6-963B-7E124D574D99}" destId="{BA8E768C-1ABA-45CC-A59C-72779D8EC896}" srcOrd="2" destOrd="0" parTransId="{BBB4381A-4B7C-455E-95D1-3FC01AD71364}" sibTransId="{D133CA87-2552-4627-B1A3-7E2621AF3CDA}"/>
    <dgm:cxn modelId="{E438AD8F-B3A2-456A-9D0E-6BD415E0945B}" srcId="{6ACB9778-B996-45E6-963B-7E124D574D99}" destId="{3B78AB6C-B5EC-47F7-9FE3-EBD30828BBAE}" srcOrd="0" destOrd="0" parTransId="{3AF26346-776B-449D-BDDC-4FB779A5CBCF}" sibTransId="{3B650B3F-DC86-4FBB-BD20-7920EE1A90CF}"/>
    <dgm:cxn modelId="{AB14D2AE-E4EE-4604-9E95-2B73BB3EFD98}" type="presOf" srcId="{B7A55846-0A86-406C-B063-05B9610B4186}" destId="{D006DE30-3B16-4476-A823-4B0B720E74A7}" srcOrd="0" destOrd="0" presId="urn:microsoft.com/office/officeart/2005/8/layout/funnel1"/>
    <dgm:cxn modelId="{EDCDACD7-CAC5-4B6F-94E0-9B9084048315}" type="presOf" srcId="{4AE4684E-2694-42EE-B14E-165C6890B980}" destId="{E8A1348C-D230-4C41-8727-B841357EA533}" srcOrd="0" destOrd="0" presId="urn:microsoft.com/office/officeart/2005/8/layout/funnel1"/>
    <dgm:cxn modelId="{33BF26EB-493E-4565-BDDF-5122BD93B612}" srcId="{6ACB9778-B996-45E6-963B-7E124D574D99}" destId="{4AE4684E-2694-42EE-B14E-165C6890B980}" srcOrd="3" destOrd="0" parTransId="{26131213-BE95-46D9-BB65-4502EBE18396}" sibTransId="{7FF71ADC-1365-49E1-844E-F2FE15FD7FB4}"/>
    <dgm:cxn modelId="{47A855FB-70EF-41D5-A72C-0B381DAC60C9}" srcId="{6ACB9778-B996-45E6-963B-7E124D574D99}" destId="{B7A55846-0A86-406C-B063-05B9610B4186}" srcOrd="1" destOrd="0" parTransId="{44471AF1-E92C-447C-A26F-562938D9C27C}" sibTransId="{C2A080AB-30C8-4CA9-9D23-CC026AA852ED}"/>
    <dgm:cxn modelId="{259588C7-6EDC-49BF-A8C7-39283BE2E914}" type="presParOf" srcId="{3F9320AF-DD9F-4E34-9682-16176C05F583}" destId="{65AE4D3C-47BB-4581-ACC7-C34ED65465C9}" srcOrd="0" destOrd="0" presId="urn:microsoft.com/office/officeart/2005/8/layout/funnel1"/>
    <dgm:cxn modelId="{4993F0CB-22E6-4F13-BF9B-8FF68C8CF88F}" type="presParOf" srcId="{3F9320AF-DD9F-4E34-9682-16176C05F583}" destId="{50D6A251-B29C-4AAC-AFA1-1E6F1F2DE013}" srcOrd="1" destOrd="0" presId="urn:microsoft.com/office/officeart/2005/8/layout/funnel1"/>
    <dgm:cxn modelId="{1575AF86-A5B2-4176-A228-DBEF5F092DD2}" type="presParOf" srcId="{3F9320AF-DD9F-4E34-9682-16176C05F583}" destId="{E8A1348C-D230-4C41-8727-B841357EA533}" srcOrd="2" destOrd="0" presId="urn:microsoft.com/office/officeart/2005/8/layout/funnel1"/>
    <dgm:cxn modelId="{485A695A-A2BC-470A-9542-D31007847991}" type="presParOf" srcId="{3F9320AF-DD9F-4E34-9682-16176C05F583}" destId="{E132565C-FBFF-459B-9B67-5360D3AE10AC}" srcOrd="3" destOrd="0" presId="urn:microsoft.com/office/officeart/2005/8/layout/funnel1"/>
    <dgm:cxn modelId="{CAAA916D-6ED7-4A7B-8E50-DE8FC928D14F}" type="presParOf" srcId="{3F9320AF-DD9F-4E34-9682-16176C05F583}" destId="{D006DE30-3B16-4476-A823-4B0B720E74A7}" srcOrd="4" destOrd="0" presId="urn:microsoft.com/office/officeart/2005/8/layout/funnel1"/>
    <dgm:cxn modelId="{225BD782-7A17-418A-B0C0-28CB399B5576}" type="presParOf" srcId="{3F9320AF-DD9F-4E34-9682-16176C05F583}" destId="{67D02769-C6AA-4A84-B097-56193F218F8D}" srcOrd="5" destOrd="0" presId="urn:microsoft.com/office/officeart/2005/8/layout/funnel1"/>
    <dgm:cxn modelId="{CDCD094F-966E-4000-8C96-1C6D851753DD}" type="presParOf" srcId="{3F9320AF-DD9F-4E34-9682-16176C05F583}" destId="{4A1E1FB2-32D5-4FD9-881E-45E7D9DEBA1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30CBEF-D82B-47C7-B72D-F5173E355AF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915CD341-4C63-430D-8819-0E9502D51F5C}">
      <dgm:prSet phldrT="[Szöveg]" custT="1"/>
      <dgm:spPr/>
      <dgm:t>
        <a:bodyPr/>
        <a:lstStyle/>
        <a:p>
          <a:r>
            <a:rPr lang="hu-HU" sz="1800" b="1" dirty="0">
              <a:latin typeface="Arial" panose="020B0604020202020204" pitchFamily="34" charset="0"/>
              <a:cs typeface="Arial" panose="020B0604020202020204" pitchFamily="34" charset="0"/>
            </a:rPr>
            <a:t>Kínálat és szükséglet fókusz - </a:t>
          </a:r>
          <a:r>
            <a:rPr lang="hu-HU" sz="1800" b="0" dirty="0" err="1">
              <a:latin typeface="Arial" panose="020B0604020202020204" pitchFamily="34" charset="0"/>
              <a:cs typeface="Arial" panose="020B0604020202020204" pitchFamily="34" charset="0"/>
            </a:rPr>
            <a:t>előrejelzi</a:t>
          </a:r>
          <a:r>
            <a:rPr lang="hu-HU" sz="1800" b="0" dirty="0">
              <a:latin typeface="Arial" panose="020B0604020202020204" pitchFamily="34" charset="0"/>
              <a:cs typeface="Arial" panose="020B0604020202020204" pitchFamily="34" charset="0"/>
            </a:rPr>
            <a:t> a rendelkezésre álló és a szükséges szakemberek egyensúlyát (vagy annak hiányát)</a:t>
          </a:r>
        </a:p>
      </dgm:t>
    </dgm:pt>
    <dgm:pt modelId="{0A2E70AA-F355-4E99-ACE0-7453A45292FE}" type="parTrans" cxnId="{4CD76DE9-FD39-4494-BBD0-B02B21F92E79}">
      <dgm:prSet/>
      <dgm:spPr/>
      <dgm:t>
        <a:bodyPr/>
        <a:lstStyle/>
        <a:p>
          <a:endParaRPr lang="hu-HU" sz="1800"/>
        </a:p>
      </dgm:t>
    </dgm:pt>
    <dgm:pt modelId="{3B1484DC-CF71-4099-8EFA-FB9CA643E488}" type="sibTrans" cxnId="{4CD76DE9-FD39-4494-BBD0-B02B21F92E79}">
      <dgm:prSet/>
      <dgm:spPr/>
      <dgm:t>
        <a:bodyPr/>
        <a:lstStyle/>
        <a:p>
          <a:endParaRPr lang="hu-HU" sz="1800"/>
        </a:p>
      </dgm:t>
    </dgm:pt>
    <dgm:pt modelId="{558EABD2-38EC-4FF3-BC85-6135126B8B04}">
      <dgm:prSet phldrT="[Szöveg]" custT="1"/>
      <dgm:spPr/>
      <dgm:t>
        <a:bodyPr/>
        <a:lstStyle/>
        <a:p>
          <a:r>
            <a:rPr lang="hu-HU" sz="1800" b="1" dirty="0">
              <a:latin typeface="Arial" panose="020B0604020202020204" pitchFamily="34" charset="0"/>
              <a:cs typeface="Arial" panose="020B0604020202020204" pitchFamily="34" charset="0"/>
            </a:rPr>
            <a:t>Többlépcsős</a:t>
          </a:r>
          <a:r>
            <a:rPr lang="hu-HU" sz="1800" dirty="0">
              <a:latin typeface="Arial" panose="020B0604020202020204" pitchFamily="34" charset="0"/>
              <a:cs typeface="Arial" panose="020B0604020202020204" pitchFamily="34" charset="0"/>
            </a:rPr>
            <a:t> – jelenlegi állomány → előrejelzések → rés (</a:t>
          </a:r>
          <a:r>
            <a:rPr lang="hu-HU" sz="1800" dirty="0" err="1">
              <a:latin typeface="Arial" panose="020B0604020202020204" pitchFamily="34" charset="0"/>
              <a:cs typeface="Arial" panose="020B0604020202020204" pitchFamily="34" charset="0"/>
            </a:rPr>
            <a:t>gap</a:t>
          </a:r>
          <a:r>
            <a:rPr lang="hu-HU" sz="1800" dirty="0">
              <a:latin typeface="Arial" panose="020B0604020202020204" pitchFamily="34" charset="0"/>
              <a:cs typeface="Arial" panose="020B0604020202020204" pitchFamily="34" charset="0"/>
            </a:rPr>
            <a:t>) elemzés</a:t>
          </a:r>
          <a:endParaRPr lang="hu-HU" sz="1800" dirty="0"/>
        </a:p>
      </dgm:t>
    </dgm:pt>
    <dgm:pt modelId="{45D71DEE-526C-4E3E-A101-749BAD7A8CD7}" type="parTrans" cxnId="{883C01D7-1F8D-4E1A-8114-7D5B3CC02B2D}">
      <dgm:prSet/>
      <dgm:spPr/>
      <dgm:t>
        <a:bodyPr/>
        <a:lstStyle/>
        <a:p>
          <a:endParaRPr lang="hu-HU" sz="1800"/>
        </a:p>
      </dgm:t>
    </dgm:pt>
    <dgm:pt modelId="{5E614263-22EB-48DA-AAD7-E313EAA47455}" type="sibTrans" cxnId="{883C01D7-1F8D-4E1A-8114-7D5B3CC02B2D}">
      <dgm:prSet/>
      <dgm:spPr/>
      <dgm:t>
        <a:bodyPr/>
        <a:lstStyle/>
        <a:p>
          <a:endParaRPr lang="hu-HU" sz="1800"/>
        </a:p>
      </dgm:t>
    </dgm:pt>
    <dgm:pt modelId="{D44FCDB4-57A9-4754-A222-C4EA8DB17E2C}">
      <dgm:prSet phldrT="[Szöveg]" custT="1"/>
      <dgm:spPr/>
      <dgm:t>
        <a:bodyPr/>
        <a:lstStyle/>
        <a:p>
          <a:r>
            <a:rPr lang="hu-HU" sz="1800" b="1" dirty="0">
              <a:latin typeface="Arial" panose="020B0604020202020204" pitchFamily="34" charset="0"/>
              <a:cs typeface="Arial" panose="020B0604020202020204" pitchFamily="34" charset="0"/>
            </a:rPr>
            <a:t>Szcenárió-alapú</a:t>
          </a:r>
          <a:r>
            <a:rPr lang="hu-HU" sz="1800" dirty="0">
              <a:latin typeface="Arial" panose="020B0604020202020204" pitchFamily="34" charset="0"/>
              <a:cs typeface="Arial" panose="020B0604020202020204" pitchFamily="34" charset="0"/>
            </a:rPr>
            <a:t> – különböző jövőképek (optimista, pesszimista, alap)</a:t>
          </a:r>
          <a:endParaRPr lang="hu-HU" sz="1800" dirty="0"/>
        </a:p>
      </dgm:t>
    </dgm:pt>
    <dgm:pt modelId="{5C58ED9A-E7B0-4225-9848-2805FE4ECB38}" type="parTrans" cxnId="{E3F42BFD-4A3E-4A1A-B2E2-F6220BB1D5BA}">
      <dgm:prSet/>
      <dgm:spPr/>
      <dgm:t>
        <a:bodyPr/>
        <a:lstStyle/>
        <a:p>
          <a:endParaRPr lang="hu-HU" sz="1800"/>
        </a:p>
      </dgm:t>
    </dgm:pt>
    <dgm:pt modelId="{51E13FCF-BFD1-4E8C-AEF9-E9C0517EE61B}" type="sibTrans" cxnId="{E3F42BFD-4A3E-4A1A-B2E2-F6220BB1D5BA}">
      <dgm:prSet/>
      <dgm:spPr/>
      <dgm:t>
        <a:bodyPr/>
        <a:lstStyle/>
        <a:p>
          <a:endParaRPr lang="hu-HU" sz="1800"/>
        </a:p>
      </dgm:t>
    </dgm:pt>
    <dgm:pt modelId="{B2A258EB-5142-4AA7-B123-17BB5F9A28DC}">
      <dgm:prSet custT="1"/>
      <dgm:spPr/>
      <dgm:t>
        <a:bodyPr/>
        <a:lstStyle/>
        <a:p>
          <a:r>
            <a:rPr lang="hu-HU" sz="1800" b="1" dirty="0">
              <a:latin typeface="Arial" panose="020B0604020202020204" pitchFamily="34" charset="0"/>
              <a:cs typeface="Arial" panose="020B0604020202020204" pitchFamily="34" charset="0"/>
            </a:rPr>
            <a:t>Érintettek bevonása </a:t>
          </a:r>
          <a:r>
            <a:rPr lang="hu-HU" sz="1800" dirty="0">
              <a:latin typeface="Arial" panose="020B0604020202020204" pitchFamily="34" charset="0"/>
              <a:cs typeface="Arial" panose="020B0604020202020204" pitchFamily="34" charset="0"/>
            </a:rPr>
            <a:t>– kormány, képzőintézmények</a:t>
          </a:r>
          <a:r>
            <a:rPr lang="hu-HU" sz="1800" dirty="0"/>
            <a:t>, szakmai szervezetek</a:t>
          </a:r>
        </a:p>
      </dgm:t>
    </dgm:pt>
    <dgm:pt modelId="{8109F1AF-98C9-49ED-BDE0-E5E5B483EA20}" type="parTrans" cxnId="{CA1E16AE-F456-4734-9A04-469207C5D31C}">
      <dgm:prSet/>
      <dgm:spPr/>
      <dgm:t>
        <a:bodyPr/>
        <a:lstStyle/>
        <a:p>
          <a:endParaRPr lang="hu-HU" sz="1800"/>
        </a:p>
      </dgm:t>
    </dgm:pt>
    <dgm:pt modelId="{83748E40-6264-433F-B319-D3B436031267}" type="sibTrans" cxnId="{CA1E16AE-F456-4734-9A04-469207C5D31C}">
      <dgm:prSet/>
      <dgm:spPr/>
      <dgm:t>
        <a:bodyPr/>
        <a:lstStyle/>
        <a:p>
          <a:endParaRPr lang="hu-HU" sz="1800"/>
        </a:p>
      </dgm:t>
    </dgm:pt>
    <dgm:pt modelId="{4A0286D1-3982-4ED9-8F9A-0D5F3C45D8F8}" type="pres">
      <dgm:prSet presAssocID="{9030CBEF-D82B-47C7-B72D-F5173E355AFE}" presName="Name0" presStyleCnt="0">
        <dgm:presLayoutVars>
          <dgm:chMax val="7"/>
          <dgm:chPref val="7"/>
          <dgm:dir/>
        </dgm:presLayoutVars>
      </dgm:prSet>
      <dgm:spPr/>
    </dgm:pt>
    <dgm:pt modelId="{75547794-569B-4B2B-AF6C-F7835FD92FEB}" type="pres">
      <dgm:prSet presAssocID="{9030CBEF-D82B-47C7-B72D-F5173E355AFE}" presName="Name1" presStyleCnt="0"/>
      <dgm:spPr/>
    </dgm:pt>
    <dgm:pt modelId="{532589E7-8689-4E94-AA64-362FA8C34043}" type="pres">
      <dgm:prSet presAssocID="{9030CBEF-D82B-47C7-B72D-F5173E355AFE}" presName="cycle" presStyleCnt="0"/>
      <dgm:spPr/>
    </dgm:pt>
    <dgm:pt modelId="{76CFEFD2-747E-429C-9247-2045517A2969}" type="pres">
      <dgm:prSet presAssocID="{9030CBEF-D82B-47C7-B72D-F5173E355AFE}" presName="srcNode" presStyleLbl="node1" presStyleIdx="0" presStyleCnt="4"/>
      <dgm:spPr/>
    </dgm:pt>
    <dgm:pt modelId="{DA0666E6-7F0D-4807-A077-00265993A0DB}" type="pres">
      <dgm:prSet presAssocID="{9030CBEF-D82B-47C7-B72D-F5173E355AFE}" presName="conn" presStyleLbl="parChTrans1D2" presStyleIdx="0" presStyleCnt="1"/>
      <dgm:spPr/>
    </dgm:pt>
    <dgm:pt modelId="{F69345A3-24C5-4B08-834A-39C68702A2A5}" type="pres">
      <dgm:prSet presAssocID="{9030CBEF-D82B-47C7-B72D-F5173E355AFE}" presName="extraNode" presStyleLbl="node1" presStyleIdx="0" presStyleCnt="4"/>
      <dgm:spPr/>
    </dgm:pt>
    <dgm:pt modelId="{5299190E-4153-4509-9D00-94698A1B3D23}" type="pres">
      <dgm:prSet presAssocID="{9030CBEF-D82B-47C7-B72D-F5173E355AFE}" presName="dstNode" presStyleLbl="node1" presStyleIdx="0" presStyleCnt="4"/>
      <dgm:spPr/>
    </dgm:pt>
    <dgm:pt modelId="{A6437F4D-F3B0-4603-B948-1AE1056588FB}" type="pres">
      <dgm:prSet presAssocID="{915CD341-4C63-430D-8819-0E9502D51F5C}" presName="text_1" presStyleLbl="node1" presStyleIdx="0" presStyleCnt="4" custScaleX="101876" custLinFactNeighborX="-340" custLinFactNeighborY="-4697">
        <dgm:presLayoutVars>
          <dgm:bulletEnabled val="1"/>
        </dgm:presLayoutVars>
      </dgm:prSet>
      <dgm:spPr/>
    </dgm:pt>
    <dgm:pt modelId="{BD776B22-E67E-4CCA-99D5-C3D3559DEAC4}" type="pres">
      <dgm:prSet presAssocID="{915CD341-4C63-430D-8819-0E9502D51F5C}" presName="accent_1" presStyleCnt="0"/>
      <dgm:spPr/>
    </dgm:pt>
    <dgm:pt modelId="{664496C5-BD53-4CCE-B9C8-6E11FE9609CD}" type="pres">
      <dgm:prSet presAssocID="{915CD341-4C63-430D-8819-0E9502D51F5C}" presName="accentRepeatNode" presStyleLbl="solidFgAcc1" presStyleIdx="0" presStyleCnt="4"/>
      <dgm:spPr/>
    </dgm:pt>
    <dgm:pt modelId="{1EA5B24F-EFA7-436D-AB1E-4B2EF374479D}" type="pres">
      <dgm:prSet presAssocID="{558EABD2-38EC-4FF3-BC85-6135126B8B04}" presName="text_2" presStyleLbl="node1" presStyleIdx="1" presStyleCnt="4">
        <dgm:presLayoutVars>
          <dgm:bulletEnabled val="1"/>
        </dgm:presLayoutVars>
      </dgm:prSet>
      <dgm:spPr/>
    </dgm:pt>
    <dgm:pt modelId="{D5125097-1D09-47E2-8F50-1E7A692E7AA2}" type="pres">
      <dgm:prSet presAssocID="{558EABD2-38EC-4FF3-BC85-6135126B8B04}" presName="accent_2" presStyleCnt="0"/>
      <dgm:spPr/>
    </dgm:pt>
    <dgm:pt modelId="{AB27C589-64C8-4606-B2D3-26DCCB52E5AE}" type="pres">
      <dgm:prSet presAssocID="{558EABD2-38EC-4FF3-BC85-6135126B8B04}" presName="accentRepeatNode" presStyleLbl="solidFgAcc1" presStyleIdx="1" presStyleCnt="4"/>
      <dgm:spPr/>
    </dgm:pt>
    <dgm:pt modelId="{810280F1-B55A-4730-8052-5EB78DCACF81}" type="pres">
      <dgm:prSet presAssocID="{D44FCDB4-57A9-4754-A222-C4EA8DB17E2C}" presName="text_3" presStyleLbl="node1" presStyleIdx="2" presStyleCnt="4">
        <dgm:presLayoutVars>
          <dgm:bulletEnabled val="1"/>
        </dgm:presLayoutVars>
      </dgm:prSet>
      <dgm:spPr/>
    </dgm:pt>
    <dgm:pt modelId="{3FEC0841-8475-49A9-B7C0-B5552CC171BE}" type="pres">
      <dgm:prSet presAssocID="{D44FCDB4-57A9-4754-A222-C4EA8DB17E2C}" presName="accent_3" presStyleCnt="0"/>
      <dgm:spPr/>
    </dgm:pt>
    <dgm:pt modelId="{870719DB-4560-48D9-B1D1-2BAFED750E38}" type="pres">
      <dgm:prSet presAssocID="{D44FCDB4-57A9-4754-A222-C4EA8DB17E2C}" presName="accentRepeatNode" presStyleLbl="solidFgAcc1" presStyleIdx="2" presStyleCnt="4"/>
      <dgm:spPr/>
    </dgm:pt>
    <dgm:pt modelId="{84367C4A-1E7D-4AA1-A002-F8E923421CC7}" type="pres">
      <dgm:prSet presAssocID="{B2A258EB-5142-4AA7-B123-17BB5F9A28DC}" presName="text_4" presStyleLbl="node1" presStyleIdx="3" presStyleCnt="4">
        <dgm:presLayoutVars>
          <dgm:bulletEnabled val="1"/>
        </dgm:presLayoutVars>
      </dgm:prSet>
      <dgm:spPr/>
    </dgm:pt>
    <dgm:pt modelId="{C342E422-6210-4BAA-A29F-54E2096D00B2}" type="pres">
      <dgm:prSet presAssocID="{B2A258EB-5142-4AA7-B123-17BB5F9A28DC}" presName="accent_4" presStyleCnt="0"/>
      <dgm:spPr/>
    </dgm:pt>
    <dgm:pt modelId="{E4B3EE42-B075-4132-94A0-55AC0DFD71BE}" type="pres">
      <dgm:prSet presAssocID="{B2A258EB-5142-4AA7-B123-17BB5F9A28DC}" presName="accentRepeatNode" presStyleLbl="solidFgAcc1" presStyleIdx="3" presStyleCnt="4"/>
      <dgm:spPr/>
    </dgm:pt>
  </dgm:ptLst>
  <dgm:cxnLst>
    <dgm:cxn modelId="{5E29E613-4EDD-46CA-89F8-0CD2E305D06F}" type="presOf" srcId="{3B1484DC-CF71-4099-8EFA-FB9CA643E488}" destId="{DA0666E6-7F0D-4807-A077-00265993A0DB}" srcOrd="0" destOrd="0" presId="urn:microsoft.com/office/officeart/2008/layout/VerticalCurvedList"/>
    <dgm:cxn modelId="{A2ADD233-AC53-43D5-BC61-6949CF3C7A02}" type="presOf" srcId="{B2A258EB-5142-4AA7-B123-17BB5F9A28DC}" destId="{84367C4A-1E7D-4AA1-A002-F8E923421CC7}" srcOrd="0" destOrd="0" presId="urn:microsoft.com/office/officeart/2008/layout/VerticalCurvedList"/>
    <dgm:cxn modelId="{02E56474-9A3E-4318-84CB-1DB18B244725}" type="presOf" srcId="{9030CBEF-D82B-47C7-B72D-F5173E355AFE}" destId="{4A0286D1-3982-4ED9-8F9A-0D5F3C45D8F8}" srcOrd="0" destOrd="0" presId="urn:microsoft.com/office/officeart/2008/layout/VerticalCurvedList"/>
    <dgm:cxn modelId="{8068DD74-A16C-4E8D-8BAF-C955D36B6918}" type="presOf" srcId="{D44FCDB4-57A9-4754-A222-C4EA8DB17E2C}" destId="{810280F1-B55A-4730-8052-5EB78DCACF81}" srcOrd="0" destOrd="0" presId="urn:microsoft.com/office/officeart/2008/layout/VerticalCurvedList"/>
    <dgm:cxn modelId="{CA1E16AE-F456-4734-9A04-469207C5D31C}" srcId="{9030CBEF-D82B-47C7-B72D-F5173E355AFE}" destId="{B2A258EB-5142-4AA7-B123-17BB5F9A28DC}" srcOrd="3" destOrd="0" parTransId="{8109F1AF-98C9-49ED-BDE0-E5E5B483EA20}" sibTransId="{83748E40-6264-433F-B319-D3B436031267}"/>
    <dgm:cxn modelId="{883C01D7-1F8D-4E1A-8114-7D5B3CC02B2D}" srcId="{9030CBEF-D82B-47C7-B72D-F5173E355AFE}" destId="{558EABD2-38EC-4FF3-BC85-6135126B8B04}" srcOrd="1" destOrd="0" parTransId="{45D71DEE-526C-4E3E-A101-749BAD7A8CD7}" sibTransId="{5E614263-22EB-48DA-AAD7-E313EAA47455}"/>
    <dgm:cxn modelId="{5B4902E9-84E7-4B08-97BA-1BF820050A0E}" type="presOf" srcId="{915CD341-4C63-430D-8819-0E9502D51F5C}" destId="{A6437F4D-F3B0-4603-B948-1AE1056588FB}" srcOrd="0" destOrd="0" presId="urn:microsoft.com/office/officeart/2008/layout/VerticalCurvedList"/>
    <dgm:cxn modelId="{4CD76DE9-FD39-4494-BBD0-B02B21F92E79}" srcId="{9030CBEF-D82B-47C7-B72D-F5173E355AFE}" destId="{915CD341-4C63-430D-8819-0E9502D51F5C}" srcOrd="0" destOrd="0" parTransId="{0A2E70AA-F355-4E99-ACE0-7453A45292FE}" sibTransId="{3B1484DC-CF71-4099-8EFA-FB9CA643E488}"/>
    <dgm:cxn modelId="{E3F42BFD-4A3E-4A1A-B2E2-F6220BB1D5BA}" srcId="{9030CBEF-D82B-47C7-B72D-F5173E355AFE}" destId="{D44FCDB4-57A9-4754-A222-C4EA8DB17E2C}" srcOrd="2" destOrd="0" parTransId="{5C58ED9A-E7B0-4225-9848-2805FE4ECB38}" sibTransId="{51E13FCF-BFD1-4E8C-AEF9-E9C0517EE61B}"/>
    <dgm:cxn modelId="{699071FF-A1C2-4F1B-B71A-0B634AA41D22}" type="presOf" srcId="{558EABD2-38EC-4FF3-BC85-6135126B8B04}" destId="{1EA5B24F-EFA7-436D-AB1E-4B2EF374479D}" srcOrd="0" destOrd="0" presId="urn:microsoft.com/office/officeart/2008/layout/VerticalCurvedList"/>
    <dgm:cxn modelId="{5C18F3CD-371E-4342-8C93-8B6804E8D1FB}" type="presParOf" srcId="{4A0286D1-3982-4ED9-8F9A-0D5F3C45D8F8}" destId="{75547794-569B-4B2B-AF6C-F7835FD92FEB}" srcOrd="0" destOrd="0" presId="urn:microsoft.com/office/officeart/2008/layout/VerticalCurvedList"/>
    <dgm:cxn modelId="{260492F0-D0EA-432B-A397-DD004F694F24}" type="presParOf" srcId="{75547794-569B-4B2B-AF6C-F7835FD92FEB}" destId="{532589E7-8689-4E94-AA64-362FA8C34043}" srcOrd="0" destOrd="0" presId="urn:microsoft.com/office/officeart/2008/layout/VerticalCurvedList"/>
    <dgm:cxn modelId="{F3006FC5-A0A8-4A35-872B-04EE88C5DBB6}" type="presParOf" srcId="{532589E7-8689-4E94-AA64-362FA8C34043}" destId="{76CFEFD2-747E-429C-9247-2045517A2969}" srcOrd="0" destOrd="0" presId="urn:microsoft.com/office/officeart/2008/layout/VerticalCurvedList"/>
    <dgm:cxn modelId="{AE8F028D-705B-4EB6-B144-4F4F425E57D7}" type="presParOf" srcId="{532589E7-8689-4E94-AA64-362FA8C34043}" destId="{DA0666E6-7F0D-4807-A077-00265993A0DB}" srcOrd="1" destOrd="0" presId="urn:microsoft.com/office/officeart/2008/layout/VerticalCurvedList"/>
    <dgm:cxn modelId="{BFF35D8D-DFDB-40D9-BFF0-209162BACD26}" type="presParOf" srcId="{532589E7-8689-4E94-AA64-362FA8C34043}" destId="{F69345A3-24C5-4B08-834A-39C68702A2A5}" srcOrd="2" destOrd="0" presId="urn:microsoft.com/office/officeart/2008/layout/VerticalCurvedList"/>
    <dgm:cxn modelId="{E0B0527D-FA7A-4340-A9B8-643BC9AEF20C}" type="presParOf" srcId="{532589E7-8689-4E94-AA64-362FA8C34043}" destId="{5299190E-4153-4509-9D00-94698A1B3D23}" srcOrd="3" destOrd="0" presId="urn:microsoft.com/office/officeart/2008/layout/VerticalCurvedList"/>
    <dgm:cxn modelId="{D18304CD-AB27-44F4-8461-618804833F84}" type="presParOf" srcId="{75547794-569B-4B2B-AF6C-F7835FD92FEB}" destId="{A6437F4D-F3B0-4603-B948-1AE1056588FB}" srcOrd="1" destOrd="0" presId="urn:microsoft.com/office/officeart/2008/layout/VerticalCurvedList"/>
    <dgm:cxn modelId="{861869AE-1D0F-46BE-940B-BBAED0512E2F}" type="presParOf" srcId="{75547794-569B-4B2B-AF6C-F7835FD92FEB}" destId="{BD776B22-E67E-4CCA-99D5-C3D3559DEAC4}" srcOrd="2" destOrd="0" presId="urn:microsoft.com/office/officeart/2008/layout/VerticalCurvedList"/>
    <dgm:cxn modelId="{15C7F1D6-4F43-48E9-98E0-17B3FC7C4906}" type="presParOf" srcId="{BD776B22-E67E-4CCA-99D5-C3D3559DEAC4}" destId="{664496C5-BD53-4CCE-B9C8-6E11FE9609CD}" srcOrd="0" destOrd="0" presId="urn:microsoft.com/office/officeart/2008/layout/VerticalCurvedList"/>
    <dgm:cxn modelId="{C82538C0-43E7-4744-B152-16D0F8E10620}" type="presParOf" srcId="{75547794-569B-4B2B-AF6C-F7835FD92FEB}" destId="{1EA5B24F-EFA7-436D-AB1E-4B2EF374479D}" srcOrd="3" destOrd="0" presId="urn:microsoft.com/office/officeart/2008/layout/VerticalCurvedList"/>
    <dgm:cxn modelId="{D2ADA88D-B2F2-4E5B-AEAA-B320EA7C9027}" type="presParOf" srcId="{75547794-569B-4B2B-AF6C-F7835FD92FEB}" destId="{D5125097-1D09-47E2-8F50-1E7A692E7AA2}" srcOrd="4" destOrd="0" presId="urn:microsoft.com/office/officeart/2008/layout/VerticalCurvedList"/>
    <dgm:cxn modelId="{C447CCF8-CDAE-41D9-A8A9-DD01BEFFA1C3}" type="presParOf" srcId="{D5125097-1D09-47E2-8F50-1E7A692E7AA2}" destId="{AB27C589-64C8-4606-B2D3-26DCCB52E5AE}" srcOrd="0" destOrd="0" presId="urn:microsoft.com/office/officeart/2008/layout/VerticalCurvedList"/>
    <dgm:cxn modelId="{65D7D4CE-34F4-4D4D-B023-4A580FF78017}" type="presParOf" srcId="{75547794-569B-4B2B-AF6C-F7835FD92FEB}" destId="{810280F1-B55A-4730-8052-5EB78DCACF81}" srcOrd="5" destOrd="0" presId="urn:microsoft.com/office/officeart/2008/layout/VerticalCurvedList"/>
    <dgm:cxn modelId="{1DE72678-8A42-4EBF-88F5-BA3E36E06C84}" type="presParOf" srcId="{75547794-569B-4B2B-AF6C-F7835FD92FEB}" destId="{3FEC0841-8475-49A9-B7C0-B5552CC171BE}" srcOrd="6" destOrd="0" presId="urn:microsoft.com/office/officeart/2008/layout/VerticalCurvedList"/>
    <dgm:cxn modelId="{E8655BC8-5281-40F2-8FE2-201D117430A7}" type="presParOf" srcId="{3FEC0841-8475-49A9-B7C0-B5552CC171BE}" destId="{870719DB-4560-48D9-B1D1-2BAFED750E38}" srcOrd="0" destOrd="0" presId="urn:microsoft.com/office/officeart/2008/layout/VerticalCurvedList"/>
    <dgm:cxn modelId="{2727BC8F-A4DB-4AA6-870E-97B5D9F01BA6}" type="presParOf" srcId="{75547794-569B-4B2B-AF6C-F7835FD92FEB}" destId="{84367C4A-1E7D-4AA1-A002-F8E923421CC7}" srcOrd="7" destOrd="0" presId="urn:microsoft.com/office/officeart/2008/layout/VerticalCurvedList"/>
    <dgm:cxn modelId="{65C812FE-B674-4FAA-920A-92E1352F75CC}" type="presParOf" srcId="{75547794-569B-4B2B-AF6C-F7835FD92FEB}" destId="{C342E422-6210-4BAA-A29F-54E2096D00B2}" srcOrd="8" destOrd="0" presId="urn:microsoft.com/office/officeart/2008/layout/VerticalCurvedList"/>
    <dgm:cxn modelId="{B673768A-0962-4AC5-A47D-95F363080F9F}" type="presParOf" srcId="{C342E422-6210-4BAA-A29F-54E2096D00B2}" destId="{E4B3EE42-B075-4132-94A0-55AC0DFD71B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43A47A-E9C7-460F-99CA-098977BE397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51B8AFD6-91BC-4E87-AD92-3C2A5EC186E2}">
      <dgm:prSet phldrT="[Szöveg]"/>
      <dgm:spPr/>
      <dgm:t>
        <a:bodyPr/>
        <a:lstStyle/>
        <a:p>
          <a:r>
            <a:rPr lang="hu-HU" dirty="0"/>
            <a:t>Rés (GAP) analízis</a:t>
          </a:r>
        </a:p>
      </dgm:t>
    </dgm:pt>
    <dgm:pt modelId="{9EC4341F-6499-4282-8239-2F9BDAA3EC45}" type="parTrans" cxnId="{257D6202-E7B0-4047-AD79-B130B91C696C}">
      <dgm:prSet/>
      <dgm:spPr/>
      <dgm:t>
        <a:bodyPr/>
        <a:lstStyle/>
        <a:p>
          <a:endParaRPr lang="hu-HU"/>
        </a:p>
      </dgm:t>
    </dgm:pt>
    <dgm:pt modelId="{5E63E263-80A3-45C2-9675-A60828A91361}" type="sibTrans" cxnId="{257D6202-E7B0-4047-AD79-B130B91C696C}">
      <dgm:prSet/>
      <dgm:spPr/>
      <dgm:t>
        <a:bodyPr/>
        <a:lstStyle/>
        <a:p>
          <a:endParaRPr lang="hu-HU"/>
        </a:p>
      </dgm:t>
    </dgm:pt>
    <dgm:pt modelId="{A22E462B-3C45-4B21-98ED-D3EA29BD99B3}">
      <dgm:prSet phldrT="[Szöveg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hu-HU" dirty="0"/>
            <a:t>Szükséglet elemzés</a:t>
          </a:r>
        </a:p>
      </dgm:t>
    </dgm:pt>
    <dgm:pt modelId="{25E851E5-6BD7-4D73-B537-9CA5413CCA08}" type="parTrans" cxnId="{219C2366-5631-4B15-8B35-902062E4E206}">
      <dgm:prSet/>
      <dgm:spPr/>
      <dgm:t>
        <a:bodyPr/>
        <a:lstStyle/>
        <a:p>
          <a:endParaRPr lang="hu-HU"/>
        </a:p>
      </dgm:t>
    </dgm:pt>
    <dgm:pt modelId="{9B122316-907B-41AA-B227-94602AE8B34C}" type="sibTrans" cxnId="{219C2366-5631-4B15-8B35-902062E4E206}">
      <dgm:prSet/>
      <dgm:spPr/>
      <dgm:t>
        <a:bodyPr/>
        <a:lstStyle/>
        <a:p>
          <a:endParaRPr lang="hu-HU"/>
        </a:p>
      </dgm:t>
    </dgm:pt>
    <dgm:pt modelId="{D44D8D3B-E6D8-4610-8912-2B543570F002}">
      <dgm:prSet phldrT="[Szöveg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hu-HU" dirty="0"/>
            <a:t>Megoldás elemzés</a:t>
          </a:r>
        </a:p>
      </dgm:t>
    </dgm:pt>
    <dgm:pt modelId="{314BC3B5-2A47-423D-9AEE-8DFE2099B53D}" type="parTrans" cxnId="{D411103C-4CD8-4781-8FC4-8F8D9F5C7808}">
      <dgm:prSet/>
      <dgm:spPr/>
      <dgm:t>
        <a:bodyPr/>
        <a:lstStyle/>
        <a:p>
          <a:endParaRPr lang="hu-HU"/>
        </a:p>
      </dgm:t>
    </dgm:pt>
    <dgm:pt modelId="{85EF55D2-9C3F-4A75-81F0-5661D8840613}" type="sibTrans" cxnId="{D411103C-4CD8-4781-8FC4-8F8D9F5C7808}">
      <dgm:prSet/>
      <dgm:spPr/>
      <dgm:t>
        <a:bodyPr/>
        <a:lstStyle/>
        <a:p>
          <a:endParaRPr lang="hu-HU"/>
        </a:p>
      </dgm:t>
    </dgm:pt>
    <dgm:pt modelId="{0B9F30AF-06B5-4E0E-9971-8FC88661362F}">
      <dgm:prSet phldrT="[Szöveg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hu-HU" dirty="0"/>
            <a:t>Kínálat elemzés</a:t>
          </a:r>
        </a:p>
      </dgm:t>
    </dgm:pt>
    <dgm:pt modelId="{0863BCA4-CE4F-42A2-9382-6FE256571623}" type="parTrans" cxnId="{770D7686-4729-478C-85F0-8445E62B4FB8}">
      <dgm:prSet/>
      <dgm:spPr/>
      <dgm:t>
        <a:bodyPr/>
        <a:lstStyle/>
        <a:p>
          <a:endParaRPr lang="hu-HU"/>
        </a:p>
      </dgm:t>
    </dgm:pt>
    <dgm:pt modelId="{560D453F-44AC-496B-AB70-0A769A98E7D4}" type="sibTrans" cxnId="{770D7686-4729-478C-85F0-8445E62B4FB8}">
      <dgm:prSet/>
      <dgm:spPr/>
      <dgm:t>
        <a:bodyPr/>
        <a:lstStyle/>
        <a:p>
          <a:endParaRPr lang="hu-HU"/>
        </a:p>
      </dgm:t>
    </dgm:pt>
    <dgm:pt modelId="{B28575B1-31E8-4E03-A911-B63C9C9E4684}" type="pres">
      <dgm:prSet presAssocID="{EB43A47A-E9C7-460F-99CA-098977BE397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BAC3BA-BE4D-4056-9896-25D80A2F0DD7}" type="pres">
      <dgm:prSet presAssocID="{51B8AFD6-91BC-4E87-AD92-3C2A5EC186E2}" presName="centerShape" presStyleLbl="node0" presStyleIdx="0" presStyleCnt="1" custScaleX="120171" custLinFactNeighborX="-1860" custLinFactNeighborY="-39665"/>
      <dgm:spPr/>
    </dgm:pt>
    <dgm:pt modelId="{D30B2815-8AFE-4803-85EB-65E94503D5E5}" type="pres">
      <dgm:prSet presAssocID="{25E851E5-6BD7-4D73-B537-9CA5413CCA08}" presName="Name9" presStyleLbl="parChTrans1D2" presStyleIdx="0" presStyleCnt="3"/>
      <dgm:spPr/>
    </dgm:pt>
    <dgm:pt modelId="{29860EFB-CC17-4B24-A660-3569BA3FEC51}" type="pres">
      <dgm:prSet presAssocID="{25E851E5-6BD7-4D73-B537-9CA5413CCA08}" presName="connTx" presStyleLbl="parChTrans1D2" presStyleIdx="0" presStyleCnt="3"/>
      <dgm:spPr/>
    </dgm:pt>
    <dgm:pt modelId="{708BFFC9-63A3-4A55-9E9E-250BC63B8D5F}" type="pres">
      <dgm:prSet presAssocID="{A22E462B-3C45-4B21-98ED-D3EA29BD99B3}" presName="node" presStyleLbl="node1" presStyleIdx="0" presStyleCnt="3" custScaleX="142418" custRadScaleRad="237851" custRadScaleInc="117653">
        <dgm:presLayoutVars>
          <dgm:bulletEnabled val="1"/>
        </dgm:presLayoutVars>
      </dgm:prSet>
      <dgm:spPr/>
    </dgm:pt>
    <dgm:pt modelId="{1A088B48-334F-4996-8753-3E68C8B89786}" type="pres">
      <dgm:prSet presAssocID="{314BC3B5-2A47-423D-9AEE-8DFE2099B53D}" presName="Name9" presStyleLbl="parChTrans1D2" presStyleIdx="1" presStyleCnt="3"/>
      <dgm:spPr/>
    </dgm:pt>
    <dgm:pt modelId="{F8ED64D8-72A5-403E-A2C2-398A299C6473}" type="pres">
      <dgm:prSet presAssocID="{314BC3B5-2A47-423D-9AEE-8DFE2099B53D}" presName="connTx" presStyleLbl="parChTrans1D2" presStyleIdx="1" presStyleCnt="3"/>
      <dgm:spPr/>
    </dgm:pt>
    <dgm:pt modelId="{93F9D365-C558-4B72-BC8C-C9359569944B}" type="pres">
      <dgm:prSet presAssocID="{D44D8D3B-E6D8-4610-8912-2B543570F002}" presName="node" presStyleLbl="node1" presStyleIdx="1" presStyleCnt="3" custScaleX="167406" custRadScaleRad="27727" custRadScaleInc="109557">
        <dgm:presLayoutVars>
          <dgm:bulletEnabled val="1"/>
        </dgm:presLayoutVars>
      </dgm:prSet>
      <dgm:spPr/>
    </dgm:pt>
    <dgm:pt modelId="{703994D5-5977-4E0A-94E9-D866017938AB}" type="pres">
      <dgm:prSet presAssocID="{0863BCA4-CE4F-42A2-9382-6FE256571623}" presName="Name9" presStyleLbl="parChTrans1D2" presStyleIdx="2" presStyleCnt="3"/>
      <dgm:spPr/>
    </dgm:pt>
    <dgm:pt modelId="{9EFEC9C6-FAE3-4C5F-A0F4-56545BF6F616}" type="pres">
      <dgm:prSet presAssocID="{0863BCA4-CE4F-42A2-9382-6FE256571623}" presName="connTx" presStyleLbl="parChTrans1D2" presStyleIdx="2" presStyleCnt="3"/>
      <dgm:spPr/>
    </dgm:pt>
    <dgm:pt modelId="{4F59ED45-5FD9-49FB-BD57-49A542DFE2CD}" type="pres">
      <dgm:prSet presAssocID="{0B9F30AF-06B5-4E0E-9971-8FC88661362F}" presName="node" presStyleLbl="node1" presStyleIdx="2" presStyleCnt="3" custScaleX="137763" custRadScaleRad="239144" custRadScaleInc="82165">
        <dgm:presLayoutVars>
          <dgm:bulletEnabled val="1"/>
        </dgm:presLayoutVars>
      </dgm:prSet>
      <dgm:spPr/>
    </dgm:pt>
  </dgm:ptLst>
  <dgm:cxnLst>
    <dgm:cxn modelId="{257D6202-E7B0-4047-AD79-B130B91C696C}" srcId="{EB43A47A-E9C7-460F-99CA-098977BE397E}" destId="{51B8AFD6-91BC-4E87-AD92-3C2A5EC186E2}" srcOrd="0" destOrd="0" parTransId="{9EC4341F-6499-4282-8239-2F9BDAA3EC45}" sibTransId="{5E63E263-80A3-45C2-9675-A60828A91361}"/>
    <dgm:cxn modelId="{8F63B20E-0D2B-4F42-B42F-35CD1413BE14}" type="presOf" srcId="{51B8AFD6-91BC-4E87-AD92-3C2A5EC186E2}" destId="{E0BAC3BA-BE4D-4056-9896-25D80A2F0DD7}" srcOrd="0" destOrd="0" presId="urn:microsoft.com/office/officeart/2005/8/layout/radial1"/>
    <dgm:cxn modelId="{727BE829-207D-494F-9699-BAA0E5ECAA25}" type="presOf" srcId="{314BC3B5-2A47-423D-9AEE-8DFE2099B53D}" destId="{1A088B48-334F-4996-8753-3E68C8B89786}" srcOrd="0" destOrd="0" presId="urn:microsoft.com/office/officeart/2005/8/layout/radial1"/>
    <dgm:cxn modelId="{D4B31F38-7375-4C9C-B46A-83D752B9A1A1}" type="presOf" srcId="{0B9F30AF-06B5-4E0E-9971-8FC88661362F}" destId="{4F59ED45-5FD9-49FB-BD57-49A542DFE2CD}" srcOrd="0" destOrd="0" presId="urn:microsoft.com/office/officeart/2005/8/layout/radial1"/>
    <dgm:cxn modelId="{D411103C-4CD8-4781-8FC4-8F8D9F5C7808}" srcId="{51B8AFD6-91BC-4E87-AD92-3C2A5EC186E2}" destId="{D44D8D3B-E6D8-4610-8912-2B543570F002}" srcOrd="1" destOrd="0" parTransId="{314BC3B5-2A47-423D-9AEE-8DFE2099B53D}" sibTransId="{85EF55D2-9C3F-4A75-81F0-5661D8840613}"/>
    <dgm:cxn modelId="{219C2366-5631-4B15-8B35-902062E4E206}" srcId="{51B8AFD6-91BC-4E87-AD92-3C2A5EC186E2}" destId="{A22E462B-3C45-4B21-98ED-D3EA29BD99B3}" srcOrd="0" destOrd="0" parTransId="{25E851E5-6BD7-4D73-B537-9CA5413CCA08}" sibTransId="{9B122316-907B-41AA-B227-94602AE8B34C}"/>
    <dgm:cxn modelId="{4726F07B-E978-43E6-BD0B-2DC24FCB904E}" type="presOf" srcId="{25E851E5-6BD7-4D73-B537-9CA5413CCA08}" destId="{29860EFB-CC17-4B24-A660-3569BA3FEC51}" srcOrd="1" destOrd="0" presId="urn:microsoft.com/office/officeart/2005/8/layout/radial1"/>
    <dgm:cxn modelId="{770D7686-4729-478C-85F0-8445E62B4FB8}" srcId="{51B8AFD6-91BC-4E87-AD92-3C2A5EC186E2}" destId="{0B9F30AF-06B5-4E0E-9971-8FC88661362F}" srcOrd="2" destOrd="0" parTransId="{0863BCA4-CE4F-42A2-9382-6FE256571623}" sibTransId="{560D453F-44AC-496B-AB70-0A769A98E7D4}"/>
    <dgm:cxn modelId="{3DCE91A1-EF18-41D5-8939-18BF875C927B}" type="presOf" srcId="{EB43A47A-E9C7-460F-99CA-098977BE397E}" destId="{B28575B1-31E8-4E03-A911-B63C9C9E4684}" srcOrd="0" destOrd="0" presId="urn:microsoft.com/office/officeart/2005/8/layout/radial1"/>
    <dgm:cxn modelId="{5F1EFDA3-39C0-4A9B-AA21-65AD05DC38AA}" type="presOf" srcId="{314BC3B5-2A47-423D-9AEE-8DFE2099B53D}" destId="{F8ED64D8-72A5-403E-A2C2-398A299C6473}" srcOrd="1" destOrd="0" presId="urn:microsoft.com/office/officeart/2005/8/layout/radial1"/>
    <dgm:cxn modelId="{084661B5-9711-46EF-BA79-B49583D0EDCB}" type="presOf" srcId="{A22E462B-3C45-4B21-98ED-D3EA29BD99B3}" destId="{708BFFC9-63A3-4A55-9E9E-250BC63B8D5F}" srcOrd="0" destOrd="0" presId="urn:microsoft.com/office/officeart/2005/8/layout/radial1"/>
    <dgm:cxn modelId="{A34472C2-D57D-487E-ACA9-E9A2FC6B57CF}" type="presOf" srcId="{0863BCA4-CE4F-42A2-9382-6FE256571623}" destId="{703994D5-5977-4E0A-94E9-D866017938AB}" srcOrd="0" destOrd="0" presId="urn:microsoft.com/office/officeart/2005/8/layout/radial1"/>
    <dgm:cxn modelId="{C24C70DA-2F82-41C1-BBDA-9B48408D5A7D}" type="presOf" srcId="{25E851E5-6BD7-4D73-B537-9CA5413CCA08}" destId="{D30B2815-8AFE-4803-85EB-65E94503D5E5}" srcOrd="0" destOrd="0" presId="urn:microsoft.com/office/officeart/2005/8/layout/radial1"/>
    <dgm:cxn modelId="{1CF4E3E3-E707-421E-92F2-F2DDD76820CF}" type="presOf" srcId="{D44D8D3B-E6D8-4610-8912-2B543570F002}" destId="{93F9D365-C558-4B72-BC8C-C9359569944B}" srcOrd="0" destOrd="0" presId="urn:microsoft.com/office/officeart/2005/8/layout/radial1"/>
    <dgm:cxn modelId="{0D1F6FFC-006A-492F-9401-48E187262EE1}" type="presOf" srcId="{0863BCA4-CE4F-42A2-9382-6FE256571623}" destId="{9EFEC9C6-FAE3-4C5F-A0F4-56545BF6F616}" srcOrd="1" destOrd="0" presId="urn:microsoft.com/office/officeart/2005/8/layout/radial1"/>
    <dgm:cxn modelId="{97DD5CF0-DC30-4BDA-98DB-35E3E6EC3852}" type="presParOf" srcId="{B28575B1-31E8-4E03-A911-B63C9C9E4684}" destId="{E0BAC3BA-BE4D-4056-9896-25D80A2F0DD7}" srcOrd="0" destOrd="0" presId="urn:microsoft.com/office/officeart/2005/8/layout/radial1"/>
    <dgm:cxn modelId="{0E3C34A5-235E-4FB6-9C9F-118B65DF6241}" type="presParOf" srcId="{B28575B1-31E8-4E03-A911-B63C9C9E4684}" destId="{D30B2815-8AFE-4803-85EB-65E94503D5E5}" srcOrd="1" destOrd="0" presId="urn:microsoft.com/office/officeart/2005/8/layout/radial1"/>
    <dgm:cxn modelId="{99C332F9-1030-4CF6-B1D2-DC46043B82CF}" type="presParOf" srcId="{D30B2815-8AFE-4803-85EB-65E94503D5E5}" destId="{29860EFB-CC17-4B24-A660-3569BA3FEC51}" srcOrd="0" destOrd="0" presId="urn:microsoft.com/office/officeart/2005/8/layout/radial1"/>
    <dgm:cxn modelId="{EF226678-DC4F-4F1F-B7FC-E17127C676CB}" type="presParOf" srcId="{B28575B1-31E8-4E03-A911-B63C9C9E4684}" destId="{708BFFC9-63A3-4A55-9E9E-250BC63B8D5F}" srcOrd="2" destOrd="0" presId="urn:microsoft.com/office/officeart/2005/8/layout/radial1"/>
    <dgm:cxn modelId="{4C75A68B-36CD-4B5C-B03D-AAC6C9E1D346}" type="presParOf" srcId="{B28575B1-31E8-4E03-A911-B63C9C9E4684}" destId="{1A088B48-334F-4996-8753-3E68C8B89786}" srcOrd="3" destOrd="0" presId="urn:microsoft.com/office/officeart/2005/8/layout/radial1"/>
    <dgm:cxn modelId="{B7DCE187-96FD-4BF3-9B99-E42AC53110E2}" type="presParOf" srcId="{1A088B48-334F-4996-8753-3E68C8B89786}" destId="{F8ED64D8-72A5-403E-A2C2-398A299C6473}" srcOrd="0" destOrd="0" presId="urn:microsoft.com/office/officeart/2005/8/layout/radial1"/>
    <dgm:cxn modelId="{E0D638E3-EADB-46B6-9694-38E4B49BC6AF}" type="presParOf" srcId="{B28575B1-31E8-4E03-A911-B63C9C9E4684}" destId="{93F9D365-C558-4B72-BC8C-C9359569944B}" srcOrd="4" destOrd="0" presId="urn:microsoft.com/office/officeart/2005/8/layout/radial1"/>
    <dgm:cxn modelId="{E2BEEE67-23B2-41CA-B24C-9E547196FAA4}" type="presParOf" srcId="{B28575B1-31E8-4E03-A911-B63C9C9E4684}" destId="{703994D5-5977-4E0A-94E9-D866017938AB}" srcOrd="5" destOrd="0" presId="urn:microsoft.com/office/officeart/2005/8/layout/radial1"/>
    <dgm:cxn modelId="{30BDE8A6-9F5E-43DE-87B6-8779FD1DEA08}" type="presParOf" srcId="{703994D5-5977-4E0A-94E9-D866017938AB}" destId="{9EFEC9C6-FAE3-4C5F-A0F4-56545BF6F616}" srcOrd="0" destOrd="0" presId="urn:microsoft.com/office/officeart/2005/8/layout/radial1"/>
    <dgm:cxn modelId="{F439F3B3-9050-4A1D-8C9C-F3C053C35575}" type="presParOf" srcId="{B28575B1-31E8-4E03-A911-B63C9C9E4684}" destId="{4F59ED45-5FD9-49FB-BD57-49A542DFE2CD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1624D5-E564-4F43-95C9-B6D6DA60C44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848E01A0-4AD9-4A05-A20B-B413A4438AAA}">
      <dgm:prSet/>
      <dgm:spPr/>
      <dgm:t>
        <a:bodyPr/>
        <a:lstStyle/>
        <a:p>
          <a:r>
            <a:rPr lang="hu-HU" dirty="0"/>
            <a:t>MUNKAERŐ-KÍNÁLATI VÁLTOZÓK</a:t>
          </a:r>
        </a:p>
      </dgm:t>
    </dgm:pt>
    <dgm:pt modelId="{B7797722-541B-4125-9432-8A32AFCCD96A}" type="parTrans" cxnId="{1106A612-EA8A-4A97-B247-DDEA9D4D1A0B}">
      <dgm:prSet/>
      <dgm:spPr/>
      <dgm:t>
        <a:bodyPr/>
        <a:lstStyle/>
        <a:p>
          <a:endParaRPr lang="hu-HU"/>
        </a:p>
      </dgm:t>
    </dgm:pt>
    <dgm:pt modelId="{505BBF9A-2CA1-4A53-816D-66C8CFBDF8E8}" type="sibTrans" cxnId="{1106A612-EA8A-4A97-B247-DDEA9D4D1A0B}">
      <dgm:prSet/>
      <dgm:spPr/>
      <dgm:t>
        <a:bodyPr/>
        <a:lstStyle/>
        <a:p>
          <a:endParaRPr lang="hu-HU"/>
        </a:p>
      </dgm:t>
    </dgm:pt>
    <dgm:pt modelId="{8A08B5D9-4747-45E0-9758-B4843529BB7D}">
      <dgm:prSet/>
      <dgm:spPr/>
      <dgm:t>
        <a:bodyPr/>
        <a:lstStyle/>
        <a:p>
          <a:r>
            <a:rPr lang="hu-HU" dirty="0"/>
            <a:t>MUNKAERŐ-SZÜKSÉGLET VÁLTOZÓK</a:t>
          </a:r>
        </a:p>
      </dgm:t>
    </dgm:pt>
    <dgm:pt modelId="{1E10DACD-323F-40D0-91D6-DCFAAEF44361}" type="parTrans" cxnId="{CE17275C-5EDF-4F86-A02B-FEA658DFC4BE}">
      <dgm:prSet/>
      <dgm:spPr/>
      <dgm:t>
        <a:bodyPr/>
        <a:lstStyle/>
        <a:p>
          <a:endParaRPr lang="hu-HU"/>
        </a:p>
      </dgm:t>
    </dgm:pt>
    <dgm:pt modelId="{B69C589B-A389-42CC-AB77-FE01C3B31174}" type="sibTrans" cxnId="{CE17275C-5EDF-4F86-A02B-FEA658DFC4BE}">
      <dgm:prSet/>
      <dgm:spPr/>
      <dgm:t>
        <a:bodyPr/>
        <a:lstStyle/>
        <a:p>
          <a:endParaRPr lang="hu-HU"/>
        </a:p>
      </dgm:t>
    </dgm:pt>
    <dgm:pt modelId="{59034641-F6C6-410D-960D-E31D4A8EE87C}">
      <dgm:prSet/>
      <dgm:spPr/>
      <dgm:t>
        <a:bodyPr/>
        <a:lstStyle/>
        <a:p>
          <a:r>
            <a:rPr lang="hu-HU" b="1" dirty="0"/>
            <a:t>Alapnyilvántartás</a:t>
          </a:r>
        </a:p>
      </dgm:t>
    </dgm:pt>
    <dgm:pt modelId="{BA9E5570-20E7-437D-90B6-2C14DB31FEB3}" type="parTrans" cxnId="{21485722-1108-4A89-AB96-CBD23B0E20C9}">
      <dgm:prSet/>
      <dgm:spPr/>
      <dgm:t>
        <a:bodyPr/>
        <a:lstStyle/>
        <a:p>
          <a:endParaRPr lang="hu-HU"/>
        </a:p>
      </dgm:t>
    </dgm:pt>
    <dgm:pt modelId="{2ABF24BE-392A-4F21-B78C-CFFC35357564}" type="sibTrans" cxnId="{21485722-1108-4A89-AB96-CBD23B0E20C9}">
      <dgm:prSet/>
      <dgm:spPr/>
      <dgm:t>
        <a:bodyPr/>
        <a:lstStyle/>
        <a:p>
          <a:endParaRPr lang="hu-HU"/>
        </a:p>
      </dgm:t>
    </dgm:pt>
    <dgm:pt modelId="{7F2EC980-2048-4F2F-AAAC-CDAB1DE38391}">
      <dgm:prSet/>
      <dgm:spPr/>
      <dgm:t>
        <a:bodyPr/>
        <a:lstStyle/>
        <a:p>
          <a:r>
            <a:rPr lang="hu-HU" b="1" dirty="0"/>
            <a:t>OSAP bér-és létszámstatisztika</a:t>
          </a:r>
        </a:p>
      </dgm:t>
    </dgm:pt>
    <dgm:pt modelId="{53ED5A6E-4ED2-4A7C-8156-296BB45EB594}" type="parTrans" cxnId="{A18BA93B-9A01-40F9-B040-747E0B409057}">
      <dgm:prSet/>
      <dgm:spPr/>
      <dgm:t>
        <a:bodyPr/>
        <a:lstStyle/>
        <a:p>
          <a:endParaRPr lang="hu-HU"/>
        </a:p>
      </dgm:t>
    </dgm:pt>
    <dgm:pt modelId="{87E15761-8AAD-4C5A-8AA2-9B8D321C43D3}" type="sibTrans" cxnId="{A18BA93B-9A01-40F9-B040-747E0B409057}">
      <dgm:prSet/>
      <dgm:spPr/>
      <dgm:t>
        <a:bodyPr/>
        <a:lstStyle/>
        <a:p>
          <a:endParaRPr lang="hu-HU"/>
        </a:p>
      </dgm:t>
    </dgm:pt>
    <dgm:pt modelId="{304CD893-08F4-48E7-BED4-F671E50B370E}">
      <dgm:prSet/>
      <dgm:spPr/>
      <dgm:t>
        <a:bodyPr/>
        <a:lstStyle/>
        <a:p>
          <a:r>
            <a:rPr lang="hu-HU" b="1" dirty="0"/>
            <a:t>Működési nyilvántartás</a:t>
          </a:r>
        </a:p>
      </dgm:t>
    </dgm:pt>
    <dgm:pt modelId="{A98342FF-52A4-4DE4-BCFA-D288877B9904}" type="parTrans" cxnId="{D0810DFE-CC1B-47D3-AE98-70E2C8227839}">
      <dgm:prSet/>
      <dgm:spPr/>
      <dgm:t>
        <a:bodyPr/>
        <a:lstStyle/>
        <a:p>
          <a:endParaRPr lang="hu-HU"/>
        </a:p>
      </dgm:t>
    </dgm:pt>
    <dgm:pt modelId="{7AB136E0-D72A-4BC8-AE5B-9B59B4773CA4}" type="sibTrans" cxnId="{D0810DFE-CC1B-47D3-AE98-70E2C8227839}">
      <dgm:prSet/>
      <dgm:spPr/>
      <dgm:t>
        <a:bodyPr/>
        <a:lstStyle/>
        <a:p>
          <a:endParaRPr lang="hu-HU"/>
        </a:p>
      </dgm:t>
    </dgm:pt>
    <dgm:pt modelId="{9CD6F57A-8C94-4483-AA00-7AFC28CDAA6B}">
      <dgm:prSet/>
      <dgm:spPr/>
      <dgm:t>
        <a:bodyPr/>
        <a:lstStyle/>
        <a:p>
          <a:r>
            <a:rPr lang="hu-HU" b="1" dirty="0"/>
            <a:t>KSH</a:t>
          </a:r>
        </a:p>
      </dgm:t>
    </dgm:pt>
    <dgm:pt modelId="{E62A8482-63FE-4DE2-B1AD-4651FA02BFF9}" type="parTrans" cxnId="{11C4DE08-A683-401F-BCB4-17E1B86E4C08}">
      <dgm:prSet/>
      <dgm:spPr/>
      <dgm:t>
        <a:bodyPr/>
        <a:lstStyle/>
        <a:p>
          <a:endParaRPr lang="hu-HU"/>
        </a:p>
      </dgm:t>
    </dgm:pt>
    <dgm:pt modelId="{FDEDFB3E-C298-443B-AFD9-AC4EC5BC34DC}" type="sibTrans" cxnId="{11C4DE08-A683-401F-BCB4-17E1B86E4C08}">
      <dgm:prSet/>
      <dgm:spPr/>
      <dgm:t>
        <a:bodyPr/>
        <a:lstStyle/>
        <a:p>
          <a:endParaRPr lang="hu-HU"/>
        </a:p>
      </dgm:t>
    </dgm:pt>
    <dgm:pt modelId="{A9AD92BE-536D-449D-8424-02DECA8CA013}">
      <dgm:prSet/>
      <dgm:spPr/>
      <dgm:t>
        <a:bodyPr/>
        <a:lstStyle/>
        <a:p>
          <a:r>
            <a:rPr lang="hu-HU" dirty="0"/>
            <a:t>Végzettek száma</a:t>
          </a:r>
        </a:p>
      </dgm:t>
    </dgm:pt>
    <dgm:pt modelId="{6BA5125C-4972-49CF-BEEC-A9B7C99BBA17}" type="parTrans" cxnId="{1A0FB209-D00E-4DE5-B10B-46AA34CB70FD}">
      <dgm:prSet/>
      <dgm:spPr/>
      <dgm:t>
        <a:bodyPr/>
        <a:lstStyle/>
        <a:p>
          <a:endParaRPr lang="hu-HU"/>
        </a:p>
      </dgm:t>
    </dgm:pt>
    <dgm:pt modelId="{9543897C-E472-4266-8EA4-2EB220BDC497}" type="sibTrans" cxnId="{1A0FB209-D00E-4DE5-B10B-46AA34CB70FD}">
      <dgm:prSet/>
      <dgm:spPr/>
      <dgm:t>
        <a:bodyPr/>
        <a:lstStyle/>
        <a:p>
          <a:endParaRPr lang="hu-HU"/>
        </a:p>
      </dgm:t>
    </dgm:pt>
    <dgm:pt modelId="{B6416318-E5A8-4FF8-A1EE-5770FD837AB2}">
      <dgm:prSet/>
      <dgm:spPr/>
      <dgm:t>
        <a:bodyPr/>
        <a:lstStyle/>
        <a:p>
          <a:r>
            <a:rPr lang="hu-HU" dirty="0"/>
            <a:t>Elismerések (honosítások – beáramlás)</a:t>
          </a:r>
        </a:p>
      </dgm:t>
    </dgm:pt>
    <dgm:pt modelId="{0A8E6351-7C7F-4F9E-82A0-6379BADEE0E0}" type="parTrans" cxnId="{8ED83306-70EF-4794-BD04-5AE033F6C43B}">
      <dgm:prSet/>
      <dgm:spPr/>
      <dgm:t>
        <a:bodyPr/>
        <a:lstStyle/>
        <a:p>
          <a:endParaRPr lang="hu-HU"/>
        </a:p>
      </dgm:t>
    </dgm:pt>
    <dgm:pt modelId="{6CB232E2-4E16-4C41-9DAE-4832D530F815}" type="sibTrans" cxnId="{8ED83306-70EF-4794-BD04-5AE033F6C43B}">
      <dgm:prSet/>
      <dgm:spPr/>
      <dgm:t>
        <a:bodyPr/>
        <a:lstStyle/>
        <a:p>
          <a:endParaRPr lang="hu-HU"/>
        </a:p>
      </dgm:t>
    </dgm:pt>
    <dgm:pt modelId="{5466A80B-94E6-4DC8-B021-E13DA964E8F6}">
      <dgm:prSet/>
      <dgm:spPr/>
      <dgm:t>
        <a:bodyPr/>
        <a:lstStyle/>
        <a:p>
          <a:r>
            <a:rPr lang="hu-HU" dirty="0"/>
            <a:t>Dolgozó orvosok száma</a:t>
          </a:r>
        </a:p>
      </dgm:t>
    </dgm:pt>
    <dgm:pt modelId="{53BCDAF8-D5FF-4A1B-93FA-C80157E792F8}" type="parTrans" cxnId="{CA791B3E-CDBB-4A57-AC6D-9FDC8B734A35}">
      <dgm:prSet/>
      <dgm:spPr/>
      <dgm:t>
        <a:bodyPr/>
        <a:lstStyle/>
        <a:p>
          <a:endParaRPr lang="hu-HU"/>
        </a:p>
      </dgm:t>
    </dgm:pt>
    <dgm:pt modelId="{11815B49-8EC2-4C9D-8CC7-8B2E5F3D91AE}" type="sibTrans" cxnId="{CA791B3E-CDBB-4A57-AC6D-9FDC8B734A35}">
      <dgm:prSet/>
      <dgm:spPr/>
      <dgm:t>
        <a:bodyPr/>
        <a:lstStyle/>
        <a:p>
          <a:endParaRPr lang="hu-HU"/>
        </a:p>
      </dgm:t>
    </dgm:pt>
    <dgm:pt modelId="{D385D799-6F54-4DA3-B51C-9BD5EDA59FE3}">
      <dgm:prSet/>
      <dgm:spPr/>
      <dgm:t>
        <a:bodyPr/>
        <a:lstStyle/>
        <a:p>
          <a:r>
            <a:rPr lang="hu-HU" dirty="0"/>
            <a:t>Tevékenységgel felhagyók száma (meg nem újítók)</a:t>
          </a:r>
        </a:p>
      </dgm:t>
    </dgm:pt>
    <dgm:pt modelId="{CF0B4A0C-51C6-4BC8-A582-FD055A1D4A83}" type="parTrans" cxnId="{8D60CCC9-3779-461C-ACDD-59AF2C0E2EAF}">
      <dgm:prSet/>
      <dgm:spPr/>
      <dgm:t>
        <a:bodyPr/>
        <a:lstStyle/>
        <a:p>
          <a:endParaRPr lang="hu-HU"/>
        </a:p>
      </dgm:t>
    </dgm:pt>
    <dgm:pt modelId="{68BB4BE4-B94E-467F-AD6B-ADE70B98FDF0}" type="sibTrans" cxnId="{8D60CCC9-3779-461C-ACDD-59AF2C0E2EAF}">
      <dgm:prSet/>
      <dgm:spPr/>
      <dgm:t>
        <a:bodyPr/>
        <a:lstStyle/>
        <a:p>
          <a:endParaRPr lang="hu-HU"/>
        </a:p>
      </dgm:t>
    </dgm:pt>
    <dgm:pt modelId="{2B2105AA-D2BB-4250-84E4-8E7E37D51290}">
      <dgm:prSet/>
      <dgm:spPr/>
      <dgm:t>
        <a:bodyPr/>
        <a:lstStyle/>
        <a:p>
          <a:r>
            <a:rPr lang="hu-HU" dirty="0"/>
            <a:t>Átlagos FTE</a:t>
          </a:r>
        </a:p>
      </dgm:t>
    </dgm:pt>
    <dgm:pt modelId="{5A02E43C-D63C-48A9-A440-398C1A9DD0F6}" type="parTrans" cxnId="{C82A31F4-669D-497C-9214-B7D39CC7CEAD}">
      <dgm:prSet/>
      <dgm:spPr/>
      <dgm:t>
        <a:bodyPr/>
        <a:lstStyle/>
        <a:p>
          <a:endParaRPr lang="hu-HU"/>
        </a:p>
      </dgm:t>
    </dgm:pt>
    <dgm:pt modelId="{FCC41B9D-F164-4DCD-B594-EC0806BDD8E8}" type="sibTrans" cxnId="{C82A31F4-669D-497C-9214-B7D39CC7CEAD}">
      <dgm:prSet/>
      <dgm:spPr/>
      <dgm:t>
        <a:bodyPr/>
        <a:lstStyle/>
        <a:p>
          <a:endParaRPr lang="hu-HU"/>
        </a:p>
      </dgm:t>
    </dgm:pt>
    <dgm:pt modelId="{0B22C760-9EEC-4909-A2C7-0CDAFF0E26D6}">
      <dgm:prSet/>
      <dgm:spPr/>
      <dgm:t>
        <a:bodyPr/>
        <a:lstStyle/>
        <a:p>
          <a:endParaRPr lang="hu-HU" dirty="0"/>
        </a:p>
      </dgm:t>
    </dgm:pt>
    <dgm:pt modelId="{DD1E4180-94B3-48C3-B7B2-43D6C1A34F5D}" type="parTrans" cxnId="{875873ED-1E86-4705-9CBE-740C5E4B667F}">
      <dgm:prSet/>
      <dgm:spPr/>
      <dgm:t>
        <a:bodyPr/>
        <a:lstStyle/>
        <a:p>
          <a:endParaRPr lang="hu-HU"/>
        </a:p>
      </dgm:t>
    </dgm:pt>
    <dgm:pt modelId="{AB22DC91-C889-400C-9090-846117E87315}" type="sibTrans" cxnId="{875873ED-1E86-4705-9CBE-740C5E4B667F}">
      <dgm:prSet/>
      <dgm:spPr/>
      <dgm:t>
        <a:bodyPr/>
        <a:lstStyle/>
        <a:p>
          <a:endParaRPr lang="hu-HU"/>
        </a:p>
      </dgm:t>
    </dgm:pt>
    <dgm:pt modelId="{1A6DF8A0-9F94-4B69-A1E4-4F79B8622B28}">
      <dgm:prSet/>
      <dgm:spPr/>
      <dgm:t>
        <a:bodyPr/>
        <a:lstStyle/>
        <a:p>
          <a:r>
            <a:rPr lang="hu-HU" dirty="0"/>
            <a:t>Betöltetlen álláshelyek</a:t>
          </a:r>
        </a:p>
      </dgm:t>
    </dgm:pt>
    <dgm:pt modelId="{70B693DA-C79D-4F08-8D37-E6A5C265C1DB}" type="sibTrans" cxnId="{E3348467-83F8-4D22-BD0E-4795A60437B5}">
      <dgm:prSet/>
      <dgm:spPr/>
      <dgm:t>
        <a:bodyPr/>
        <a:lstStyle/>
        <a:p>
          <a:endParaRPr lang="hu-HU"/>
        </a:p>
      </dgm:t>
    </dgm:pt>
    <dgm:pt modelId="{715D38EA-FC1E-402A-BFEF-FF46961C176C}" type="parTrans" cxnId="{E3348467-83F8-4D22-BD0E-4795A60437B5}">
      <dgm:prSet/>
      <dgm:spPr/>
      <dgm:t>
        <a:bodyPr/>
        <a:lstStyle/>
        <a:p>
          <a:endParaRPr lang="hu-HU"/>
        </a:p>
      </dgm:t>
    </dgm:pt>
    <dgm:pt modelId="{B937FA2F-1851-4D92-ACBC-E4343946E271}">
      <dgm:prSet/>
      <dgm:spPr/>
      <dgm:t>
        <a:bodyPr/>
        <a:lstStyle/>
        <a:p>
          <a:r>
            <a:rPr lang="hu-HU" dirty="0"/>
            <a:t>Nettó népességváltozás</a:t>
          </a:r>
        </a:p>
      </dgm:t>
    </dgm:pt>
    <dgm:pt modelId="{0941C256-DF60-4DBC-991C-CC8330E036A8}" type="parTrans" cxnId="{D6FE237C-8CD5-42C2-9A44-73A0DF91B1C5}">
      <dgm:prSet/>
      <dgm:spPr/>
      <dgm:t>
        <a:bodyPr/>
        <a:lstStyle/>
        <a:p>
          <a:endParaRPr lang="hu-HU"/>
        </a:p>
      </dgm:t>
    </dgm:pt>
    <dgm:pt modelId="{D6B71F41-55F3-4CCF-9A9A-1F42990ACF4B}" type="sibTrans" cxnId="{D6FE237C-8CD5-42C2-9A44-73A0DF91B1C5}">
      <dgm:prSet/>
      <dgm:spPr/>
      <dgm:t>
        <a:bodyPr/>
        <a:lstStyle/>
        <a:p>
          <a:endParaRPr lang="hu-HU"/>
        </a:p>
      </dgm:t>
    </dgm:pt>
    <dgm:pt modelId="{ADE2F386-25E1-489D-AD07-98CCC95E7000}">
      <dgm:prSet/>
      <dgm:spPr/>
      <dgm:t>
        <a:bodyPr/>
        <a:lstStyle/>
        <a:p>
          <a:r>
            <a:rPr lang="hu-HU" dirty="0"/>
            <a:t>A népesség öregedéséből fakadó szükséglet-növekedés</a:t>
          </a:r>
        </a:p>
      </dgm:t>
    </dgm:pt>
    <dgm:pt modelId="{8F79B332-A2CE-4403-A49A-42DC4F90E73E}" type="parTrans" cxnId="{3E8C3D78-8037-4E26-B5C9-178BD668E504}">
      <dgm:prSet/>
      <dgm:spPr/>
      <dgm:t>
        <a:bodyPr/>
        <a:lstStyle/>
        <a:p>
          <a:endParaRPr lang="hu-HU"/>
        </a:p>
      </dgm:t>
    </dgm:pt>
    <dgm:pt modelId="{8B95383F-62CF-4E43-BA50-1F0A345BFBA3}" type="sibTrans" cxnId="{3E8C3D78-8037-4E26-B5C9-178BD668E504}">
      <dgm:prSet/>
      <dgm:spPr/>
      <dgm:t>
        <a:bodyPr/>
        <a:lstStyle/>
        <a:p>
          <a:endParaRPr lang="hu-HU"/>
        </a:p>
      </dgm:t>
    </dgm:pt>
    <dgm:pt modelId="{45B198DD-2585-4FD5-80CA-F0FBDA314EE6}" type="pres">
      <dgm:prSet presAssocID="{8A1624D5-E564-4F43-95C9-B6D6DA60C44A}" presName="Name0" presStyleCnt="0">
        <dgm:presLayoutVars>
          <dgm:dir/>
          <dgm:animLvl val="lvl"/>
          <dgm:resizeHandles val="exact"/>
        </dgm:presLayoutVars>
      </dgm:prSet>
      <dgm:spPr/>
    </dgm:pt>
    <dgm:pt modelId="{AF8706E5-81B3-4804-9CB8-EBFAB06EC64B}" type="pres">
      <dgm:prSet presAssocID="{848E01A0-4AD9-4A05-A20B-B413A4438AAA}" presName="composite" presStyleCnt="0"/>
      <dgm:spPr/>
    </dgm:pt>
    <dgm:pt modelId="{2C17F94B-E202-4148-9320-FF40C6CCC0BE}" type="pres">
      <dgm:prSet presAssocID="{848E01A0-4AD9-4A05-A20B-B413A4438AA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ADF65B9-1815-43C1-A3EC-CC5E6FA1541A}" type="pres">
      <dgm:prSet presAssocID="{848E01A0-4AD9-4A05-A20B-B413A4438AAA}" presName="desTx" presStyleLbl="alignAccFollowNode1" presStyleIdx="0" presStyleCnt="2">
        <dgm:presLayoutVars>
          <dgm:bulletEnabled val="1"/>
        </dgm:presLayoutVars>
      </dgm:prSet>
      <dgm:spPr/>
    </dgm:pt>
    <dgm:pt modelId="{3BE749F8-24BE-440E-B55C-DCF3DA0B9813}" type="pres">
      <dgm:prSet presAssocID="{505BBF9A-2CA1-4A53-816D-66C8CFBDF8E8}" presName="space" presStyleCnt="0"/>
      <dgm:spPr/>
    </dgm:pt>
    <dgm:pt modelId="{1A07BAFC-BF35-40BB-82B7-B0A3E428176C}" type="pres">
      <dgm:prSet presAssocID="{8A08B5D9-4747-45E0-9758-B4843529BB7D}" presName="composite" presStyleCnt="0"/>
      <dgm:spPr/>
    </dgm:pt>
    <dgm:pt modelId="{BF7DFD4B-0FAC-4484-9731-78258D015627}" type="pres">
      <dgm:prSet presAssocID="{8A08B5D9-4747-45E0-9758-B4843529BB7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E4D8855-47CA-4420-BEF0-1BEEB0BE832B}" type="pres">
      <dgm:prSet presAssocID="{8A08B5D9-4747-45E0-9758-B4843529BB7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ED83306-70EF-4794-BD04-5AE033F6C43B}" srcId="{59034641-F6C6-410D-960D-E31D4A8EE87C}" destId="{B6416318-E5A8-4FF8-A1EE-5770FD837AB2}" srcOrd="1" destOrd="0" parTransId="{0A8E6351-7C7F-4F9E-82A0-6379BADEE0E0}" sibTransId="{6CB232E2-4E16-4C41-9DAE-4832D530F815}"/>
    <dgm:cxn modelId="{11C4DE08-A683-401F-BCB4-17E1B86E4C08}" srcId="{8A08B5D9-4747-45E0-9758-B4843529BB7D}" destId="{9CD6F57A-8C94-4483-AA00-7AFC28CDAA6B}" srcOrd="0" destOrd="0" parTransId="{E62A8482-63FE-4DE2-B1AD-4651FA02BFF9}" sibTransId="{FDEDFB3E-C298-443B-AFD9-AC4EC5BC34DC}"/>
    <dgm:cxn modelId="{1A0FB209-D00E-4DE5-B10B-46AA34CB70FD}" srcId="{59034641-F6C6-410D-960D-E31D4A8EE87C}" destId="{A9AD92BE-536D-449D-8424-02DECA8CA013}" srcOrd="0" destOrd="0" parTransId="{6BA5125C-4972-49CF-BEEC-A9B7C99BBA17}" sibTransId="{9543897C-E472-4266-8EA4-2EB220BDC497}"/>
    <dgm:cxn modelId="{1106A612-EA8A-4A97-B247-DDEA9D4D1A0B}" srcId="{8A1624D5-E564-4F43-95C9-B6D6DA60C44A}" destId="{848E01A0-4AD9-4A05-A20B-B413A4438AAA}" srcOrd="0" destOrd="0" parTransId="{B7797722-541B-4125-9432-8A32AFCCD96A}" sibTransId="{505BBF9A-2CA1-4A53-816D-66C8CFBDF8E8}"/>
    <dgm:cxn modelId="{C513A820-EBF9-4E70-8DC3-19EDB8C49E65}" type="presOf" srcId="{2B2105AA-D2BB-4250-84E4-8E7E37D51290}" destId="{1ADF65B9-1815-43C1-A3EC-CC5E6FA1541A}" srcOrd="0" destOrd="7" presId="urn:microsoft.com/office/officeart/2005/8/layout/hList1"/>
    <dgm:cxn modelId="{21485722-1108-4A89-AB96-CBD23B0E20C9}" srcId="{848E01A0-4AD9-4A05-A20B-B413A4438AAA}" destId="{59034641-F6C6-410D-960D-E31D4A8EE87C}" srcOrd="0" destOrd="0" parTransId="{BA9E5570-20E7-437D-90B6-2C14DB31FEB3}" sibTransId="{2ABF24BE-392A-4F21-B78C-CFFC35357564}"/>
    <dgm:cxn modelId="{7FF9D527-3D7D-46DA-B4BE-0801F5EA8D0C}" type="presOf" srcId="{59034641-F6C6-410D-960D-E31D4A8EE87C}" destId="{1ADF65B9-1815-43C1-A3EC-CC5E6FA1541A}" srcOrd="0" destOrd="0" presId="urn:microsoft.com/office/officeart/2005/8/layout/hList1"/>
    <dgm:cxn modelId="{4BB0CB34-101E-42BA-890E-1C6908E9BA57}" type="presOf" srcId="{A9AD92BE-536D-449D-8424-02DECA8CA013}" destId="{1ADF65B9-1815-43C1-A3EC-CC5E6FA1541A}" srcOrd="0" destOrd="1" presId="urn:microsoft.com/office/officeart/2005/8/layout/hList1"/>
    <dgm:cxn modelId="{A18BA93B-9A01-40F9-B040-747E0B409057}" srcId="{848E01A0-4AD9-4A05-A20B-B413A4438AAA}" destId="{7F2EC980-2048-4F2F-AAAC-CDAB1DE38391}" srcOrd="2" destOrd="0" parTransId="{53ED5A6E-4ED2-4A7C-8156-296BB45EB594}" sibTransId="{87E15761-8AAD-4C5A-8AA2-9B8D321C43D3}"/>
    <dgm:cxn modelId="{CA791B3E-CDBB-4A57-AC6D-9FDC8B734A35}" srcId="{304CD893-08F4-48E7-BED4-F671E50B370E}" destId="{5466A80B-94E6-4DC8-B021-E13DA964E8F6}" srcOrd="0" destOrd="0" parTransId="{53BCDAF8-D5FF-4A1B-93FA-C80157E792F8}" sibTransId="{11815B49-8EC2-4C9D-8CC7-8B2E5F3D91AE}"/>
    <dgm:cxn modelId="{CE17275C-5EDF-4F86-A02B-FEA658DFC4BE}" srcId="{8A1624D5-E564-4F43-95C9-B6D6DA60C44A}" destId="{8A08B5D9-4747-45E0-9758-B4843529BB7D}" srcOrd="1" destOrd="0" parTransId="{1E10DACD-323F-40D0-91D6-DCFAAEF44361}" sibTransId="{B69C589B-A389-42CC-AB77-FE01C3B31174}"/>
    <dgm:cxn modelId="{D776425F-8207-433A-A119-868C0F99FBEB}" type="presOf" srcId="{8A08B5D9-4747-45E0-9758-B4843529BB7D}" destId="{BF7DFD4B-0FAC-4484-9731-78258D015627}" srcOrd="0" destOrd="0" presId="urn:microsoft.com/office/officeart/2005/8/layout/hList1"/>
    <dgm:cxn modelId="{E3348467-83F8-4D22-BD0E-4795A60437B5}" srcId="{9CD6F57A-8C94-4483-AA00-7AFC28CDAA6B}" destId="{1A6DF8A0-9F94-4B69-A1E4-4F79B8622B28}" srcOrd="0" destOrd="0" parTransId="{715D38EA-FC1E-402A-BFEF-FF46961C176C}" sibTransId="{70B693DA-C79D-4F08-8D37-E6A5C265C1DB}"/>
    <dgm:cxn modelId="{1F5D824E-CE4E-4F1A-95A7-14DCF5B10A05}" type="presOf" srcId="{7F2EC980-2048-4F2F-AAAC-CDAB1DE38391}" destId="{1ADF65B9-1815-43C1-A3EC-CC5E6FA1541A}" srcOrd="0" destOrd="6" presId="urn:microsoft.com/office/officeart/2005/8/layout/hList1"/>
    <dgm:cxn modelId="{FD2C0F50-3D20-4360-8C34-FB12B54A6019}" type="presOf" srcId="{D385D799-6F54-4DA3-B51C-9BD5EDA59FE3}" destId="{1ADF65B9-1815-43C1-A3EC-CC5E6FA1541A}" srcOrd="0" destOrd="5" presId="urn:microsoft.com/office/officeart/2005/8/layout/hList1"/>
    <dgm:cxn modelId="{3E8C3D78-8037-4E26-B5C9-178BD668E504}" srcId="{9CD6F57A-8C94-4483-AA00-7AFC28CDAA6B}" destId="{ADE2F386-25E1-489D-AD07-98CCC95E7000}" srcOrd="2" destOrd="0" parTransId="{8F79B332-A2CE-4403-A49A-42DC4F90E73E}" sibTransId="{8B95383F-62CF-4E43-BA50-1F0A345BFBA3}"/>
    <dgm:cxn modelId="{22981659-AD20-4DD6-977D-406C4B51A4CC}" type="presOf" srcId="{1A6DF8A0-9F94-4B69-A1E4-4F79B8622B28}" destId="{CE4D8855-47CA-4420-BEF0-1BEEB0BE832B}" srcOrd="0" destOrd="1" presId="urn:microsoft.com/office/officeart/2005/8/layout/hList1"/>
    <dgm:cxn modelId="{42C76379-4F92-4CFE-8FA8-5C9941ABF1F4}" type="presOf" srcId="{ADE2F386-25E1-489D-AD07-98CCC95E7000}" destId="{CE4D8855-47CA-4420-BEF0-1BEEB0BE832B}" srcOrd="0" destOrd="3" presId="urn:microsoft.com/office/officeart/2005/8/layout/hList1"/>
    <dgm:cxn modelId="{D6FE237C-8CD5-42C2-9A44-73A0DF91B1C5}" srcId="{9CD6F57A-8C94-4483-AA00-7AFC28CDAA6B}" destId="{B937FA2F-1851-4D92-ACBC-E4343946E271}" srcOrd="1" destOrd="0" parTransId="{0941C256-DF60-4DBC-991C-CC8330E036A8}" sibTransId="{D6B71F41-55F3-4CCF-9A9A-1F42990ACF4B}"/>
    <dgm:cxn modelId="{769A2290-869D-4EA2-B18B-120389962406}" type="presOf" srcId="{9CD6F57A-8C94-4483-AA00-7AFC28CDAA6B}" destId="{CE4D8855-47CA-4420-BEF0-1BEEB0BE832B}" srcOrd="0" destOrd="0" presId="urn:microsoft.com/office/officeart/2005/8/layout/hList1"/>
    <dgm:cxn modelId="{59308792-9471-41E2-9328-9EC4CCCDFF79}" type="presOf" srcId="{848E01A0-4AD9-4A05-A20B-B413A4438AAA}" destId="{2C17F94B-E202-4148-9320-FF40C6CCC0BE}" srcOrd="0" destOrd="0" presId="urn:microsoft.com/office/officeart/2005/8/layout/hList1"/>
    <dgm:cxn modelId="{2AC533C2-5518-4BE7-BB4C-316C263CD0BD}" type="presOf" srcId="{8A1624D5-E564-4F43-95C9-B6D6DA60C44A}" destId="{45B198DD-2585-4FD5-80CA-F0FBDA314EE6}" srcOrd="0" destOrd="0" presId="urn:microsoft.com/office/officeart/2005/8/layout/hList1"/>
    <dgm:cxn modelId="{8D60CCC9-3779-461C-ACDD-59AF2C0E2EAF}" srcId="{304CD893-08F4-48E7-BED4-F671E50B370E}" destId="{D385D799-6F54-4DA3-B51C-9BD5EDA59FE3}" srcOrd="1" destOrd="0" parTransId="{CF0B4A0C-51C6-4BC8-A582-FD055A1D4A83}" sibTransId="{68BB4BE4-B94E-467F-AD6B-ADE70B98FDF0}"/>
    <dgm:cxn modelId="{122017CF-0506-4566-885B-EA5E8E719153}" type="presOf" srcId="{0B22C760-9EEC-4909-A2C7-0CDAFF0E26D6}" destId="{CE4D8855-47CA-4420-BEF0-1BEEB0BE832B}" srcOrd="0" destOrd="4" presId="urn:microsoft.com/office/officeart/2005/8/layout/hList1"/>
    <dgm:cxn modelId="{E4DB88D6-133B-4142-90C0-2F791F571B40}" type="presOf" srcId="{304CD893-08F4-48E7-BED4-F671E50B370E}" destId="{1ADF65B9-1815-43C1-A3EC-CC5E6FA1541A}" srcOrd="0" destOrd="3" presId="urn:microsoft.com/office/officeart/2005/8/layout/hList1"/>
    <dgm:cxn modelId="{897077DC-7CF4-4AEE-952F-0AA6A8BE3E19}" type="presOf" srcId="{B6416318-E5A8-4FF8-A1EE-5770FD837AB2}" destId="{1ADF65B9-1815-43C1-A3EC-CC5E6FA1541A}" srcOrd="0" destOrd="2" presId="urn:microsoft.com/office/officeart/2005/8/layout/hList1"/>
    <dgm:cxn modelId="{6F36C6EA-15AF-4E8E-9981-F1FED8D27640}" type="presOf" srcId="{5466A80B-94E6-4DC8-B021-E13DA964E8F6}" destId="{1ADF65B9-1815-43C1-A3EC-CC5E6FA1541A}" srcOrd="0" destOrd="4" presId="urn:microsoft.com/office/officeart/2005/8/layout/hList1"/>
    <dgm:cxn modelId="{BBE821EC-7C33-4DCA-AB06-5AA638F86FC8}" type="presOf" srcId="{B937FA2F-1851-4D92-ACBC-E4343946E271}" destId="{CE4D8855-47CA-4420-BEF0-1BEEB0BE832B}" srcOrd="0" destOrd="2" presId="urn:microsoft.com/office/officeart/2005/8/layout/hList1"/>
    <dgm:cxn modelId="{875873ED-1E86-4705-9CBE-740C5E4B667F}" srcId="{9CD6F57A-8C94-4483-AA00-7AFC28CDAA6B}" destId="{0B22C760-9EEC-4909-A2C7-0CDAFF0E26D6}" srcOrd="3" destOrd="0" parTransId="{DD1E4180-94B3-48C3-B7B2-43D6C1A34F5D}" sibTransId="{AB22DC91-C889-400C-9090-846117E87315}"/>
    <dgm:cxn modelId="{C82A31F4-669D-497C-9214-B7D39CC7CEAD}" srcId="{7F2EC980-2048-4F2F-AAAC-CDAB1DE38391}" destId="{2B2105AA-D2BB-4250-84E4-8E7E37D51290}" srcOrd="0" destOrd="0" parTransId="{5A02E43C-D63C-48A9-A440-398C1A9DD0F6}" sibTransId="{FCC41B9D-F164-4DCD-B594-EC0806BDD8E8}"/>
    <dgm:cxn modelId="{D0810DFE-CC1B-47D3-AE98-70E2C8227839}" srcId="{848E01A0-4AD9-4A05-A20B-B413A4438AAA}" destId="{304CD893-08F4-48E7-BED4-F671E50B370E}" srcOrd="1" destOrd="0" parTransId="{A98342FF-52A4-4DE4-BCFA-D288877B9904}" sibTransId="{7AB136E0-D72A-4BC8-AE5B-9B59B4773CA4}"/>
    <dgm:cxn modelId="{EBB81488-2D5B-429C-B831-9E668D56F572}" type="presParOf" srcId="{45B198DD-2585-4FD5-80CA-F0FBDA314EE6}" destId="{AF8706E5-81B3-4804-9CB8-EBFAB06EC64B}" srcOrd="0" destOrd="0" presId="urn:microsoft.com/office/officeart/2005/8/layout/hList1"/>
    <dgm:cxn modelId="{657473EF-079F-4CEF-94C2-C91F3D8A6083}" type="presParOf" srcId="{AF8706E5-81B3-4804-9CB8-EBFAB06EC64B}" destId="{2C17F94B-E202-4148-9320-FF40C6CCC0BE}" srcOrd="0" destOrd="0" presId="urn:microsoft.com/office/officeart/2005/8/layout/hList1"/>
    <dgm:cxn modelId="{00AC135E-0493-4F33-B9DF-29E892E71ADF}" type="presParOf" srcId="{AF8706E5-81B3-4804-9CB8-EBFAB06EC64B}" destId="{1ADF65B9-1815-43C1-A3EC-CC5E6FA1541A}" srcOrd="1" destOrd="0" presId="urn:microsoft.com/office/officeart/2005/8/layout/hList1"/>
    <dgm:cxn modelId="{4DDE86B0-9DB6-4FB3-A64C-2AC8FAD4A211}" type="presParOf" srcId="{45B198DD-2585-4FD5-80CA-F0FBDA314EE6}" destId="{3BE749F8-24BE-440E-B55C-DCF3DA0B9813}" srcOrd="1" destOrd="0" presId="urn:microsoft.com/office/officeart/2005/8/layout/hList1"/>
    <dgm:cxn modelId="{2B5A01A8-71D2-4CD5-802E-417C3B86DF8D}" type="presParOf" srcId="{45B198DD-2585-4FD5-80CA-F0FBDA314EE6}" destId="{1A07BAFC-BF35-40BB-82B7-B0A3E428176C}" srcOrd="2" destOrd="0" presId="urn:microsoft.com/office/officeart/2005/8/layout/hList1"/>
    <dgm:cxn modelId="{11370267-F22C-462A-B735-12F4C1012EF8}" type="presParOf" srcId="{1A07BAFC-BF35-40BB-82B7-B0A3E428176C}" destId="{BF7DFD4B-0FAC-4484-9731-78258D015627}" srcOrd="0" destOrd="0" presId="urn:microsoft.com/office/officeart/2005/8/layout/hList1"/>
    <dgm:cxn modelId="{A94AAEEE-D102-4F67-A9DF-70D13F8C45A2}" type="presParOf" srcId="{1A07BAFC-BF35-40BB-82B7-B0A3E428176C}" destId="{CE4D8855-47CA-4420-BEF0-1BEEB0BE832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0C508-1DAA-454F-BBF8-665D8314F3CA}">
      <dsp:nvSpPr>
        <dsp:cNvPr id="0" name=""/>
        <dsp:cNvSpPr/>
      </dsp:nvSpPr>
      <dsp:spPr>
        <a:xfrm>
          <a:off x="-5063533" y="-775738"/>
          <a:ext cx="6030188" cy="6030188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B7176-0ABA-42D7-B7A4-07F6493DBF52}">
      <dsp:nvSpPr>
        <dsp:cNvPr id="0" name=""/>
        <dsp:cNvSpPr/>
      </dsp:nvSpPr>
      <dsp:spPr>
        <a:xfrm>
          <a:off x="506164" y="344323"/>
          <a:ext cx="8912529" cy="689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89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kern="1200" dirty="0"/>
            <a:t>HMR rendszer szabályozási háttere, adattartalma</a:t>
          </a:r>
        </a:p>
      </dsp:txBody>
      <dsp:txXfrm>
        <a:off x="506164" y="344323"/>
        <a:ext cx="8912529" cy="689005"/>
      </dsp:txXfrm>
    </dsp:sp>
    <dsp:sp modelId="{F7A7EC4E-308D-461D-9190-C594A5126C66}">
      <dsp:nvSpPr>
        <dsp:cNvPr id="0" name=""/>
        <dsp:cNvSpPr/>
      </dsp:nvSpPr>
      <dsp:spPr>
        <a:xfrm>
          <a:off x="75536" y="258197"/>
          <a:ext cx="861256" cy="8612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95A8C-4F31-4E1F-B6B2-B1337E4A936B}">
      <dsp:nvSpPr>
        <dsp:cNvPr id="0" name=""/>
        <dsp:cNvSpPr/>
      </dsp:nvSpPr>
      <dsp:spPr>
        <a:xfrm>
          <a:off x="901186" y="1334902"/>
          <a:ext cx="8517506" cy="7752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89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kern="1200" dirty="0"/>
            <a:t>HMR adatok felhasználása, orvosi, szakdolgozói HR helyzet alakulása (2010-2025)</a:t>
          </a:r>
        </a:p>
      </dsp:txBody>
      <dsp:txXfrm>
        <a:off x="901186" y="1334902"/>
        <a:ext cx="8517506" cy="775220"/>
      </dsp:txXfrm>
    </dsp:sp>
    <dsp:sp modelId="{283C6352-7F6F-4E61-B341-4BC730D6DC93}">
      <dsp:nvSpPr>
        <dsp:cNvPr id="0" name=""/>
        <dsp:cNvSpPr/>
      </dsp:nvSpPr>
      <dsp:spPr>
        <a:xfrm>
          <a:off x="470558" y="1291884"/>
          <a:ext cx="861256" cy="8612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D10B55-4B87-4B91-8406-AB72BC4298A4}">
      <dsp:nvSpPr>
        <dsp:cNvPr id="0" name=""/>
        <dsp:cNvSpPr/>
      </dsp:nvSpPr>
      <dsp:spPr>
        <a:xfrm>
          <a:off x="901186" y="2411696"/>
          <a:ext cx="8517506" cy="689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89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kern="1200" dirty="0"/>
            <a:t>A holland tervezési modell ismertetése, implementálás során felhasznált adatkörök</a:t>
          </a:r>
        </a:p>
      </dsp:txBody>
      <dsp:txXfrm>
        <a:off x="901186" y="2411696"/>
        <a:ext cx="8517506" cy="689005"/>
      </dsp:txXfrm>
    </dsp:sp>
    <dsp:sp modelId="{3C204BD4-2AC2-4D0D-A016-EB5ECE57AD21}">
      <dsp:nvSpPr>
        <dsp:cNvPr id="0" name=""/>
        <dsp:cNvSpPr/>
      </dsp:nvSpPr>
      <dsp:spPr>
        <a:xfrm>
          <a:off x="470558" y="2325571"/>
          <a:ext cx="861256" cy="8612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07A7B-FAED-4514-8169-86D8DE7AD8B5}">
      <dsp:nvSpPr>
        <dsp:cNvPr id="0" name=""/>
        <dsp:cNvSpPr/>
      </dsp:nvSpPr>
      <dsp:spPr>
        <a:xfrm>
          <a:off x="506164" y="3445383"/>
          <a:ext cx="8912529" cy="689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89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kern="1200" dirty="0"/>
            <a:t>Összegzés</a:t>
          </a:r>
        </a:p>
      </dsp:txBody>
      <dsp:txXfrm>
        <a:off x="506164" y="3445383"/>
        <a:ext cx="8912529" cy="689005"/>
      </dsp:txXfrm>
    </dsp:sp>
    <dsp:sp modelId="{39FDEAE8-64F4-4CD5-8E78-7AE647E7CE0F}">
      <dsp:nvSpPr>
        <dsp:cNvPr id="0" name=""/>
        <dsp:cNvSpPr/>
      </dsp:nvSpPr>
      <dsp:spPr>
        <a:xfrm>
          <a:off x="75536" y="3359257"/>
          <a:ext cx="861256" cy="8612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E4D3C-47BB-4581-ACC7-C34ED65465C9}">
      <dsp:nvSpPr>
        <dsp:cNvPr id="0" name=""/>
        <dsp:cNvSpPr/>
      </dsp:nvSpPr>
      <dsp:spPr>
        <a:xfrm>
          <a:off x="695986" y="747940"/>
          <a:ext cx="2137988" cy="742495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6A251-B29C-4AAC-AFA1-1E6F1F2DE013}">
      <dsp:nvSpPr>
        <dsp:cNvPr id="0" name=""/>
        <dsp:cNvSpPr/>
      </dsp:nvSpPr>
      <dsp:spPr>
        <a:xfrm>
          <a:off x="1533928" y="3007144"/>
          <a:ext cx="414338" cy="265176"/>
        </a:xfrm>
        <a:prstGeom prst="downArrow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1348C-D230-4C41-8727-B841357EA533}">
      <dsp:nvSpPr>
        <dsp:cNvPr id="0" name=""/>
        <dsp:cNvSpPr/>
      </dsp:nvSpPr>
      <dsp:spPr>
        <a:xfrm flipH="1">
          <a:off x="865414" y="3353138"/>
          <a:ext cx="624750" cy="613140"/>
        </a:xfrm>
        <a:prstGeom prst="rect">
          <a:avLst/>
        </a:prstGeom>
        <a:blipFill rotWithShape="0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200" kern="1200" dirty="0"/>
        </a:p>
      </dsp:txBody>
      <dsp:txXfrm>
        <a:off x="865414" y="3353138"/>
        <a:ext cx="624750" cy="613140"/>
      </dsp:txXfrm>
    </dsp:sp>
    <dsp:sp modelId="{E132565C-FBFF-459B-9B67-5360D3AE10AC}">
      <dsp:nvSpPr>
        <dsp:cNvPr id="0" name=""/>
        <dsp:cNvSpPr/>
      </dsp:nvSpPr>
      <dsp:spPr>
        <a:xfrm>
          <a:off x="1362346" y="2014438"/>
          <a:ext cx="745809" cy="74580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300" kern="1200" dirty="0"/>
            <a:t>NEAK adatok</a:t>
          </a:r>
        </a:p>
      </dsp:txBody>
      <dsp:txXfrm>
        <a:off x="1471567" y="2123659"/>
        <a:ext cx="527367" cy="527367"/>
      </dsp:txXfrm>
    </dsp:sp>
    <dsp:sp modelId="{D006DE30-3B16-4476-A823-4B0B720E74A7}">
      <dsp:nvSpPr>
        <dsp:cNvPr id="0" name=""/>
        <dsp:cNvSpPr/>
      </dsp:nvSpPr>
      <dsp:spPr>
        <a:xfrm>
          <a:off x="852536" y="862436"/>
          <a:ext cx="745809" cy="74580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300" kern="1200" dirty="0"/>
            <a:t>OKFŐ adatok</a:t>
          </a:r>
        </a:p>
      </dsp:txBody>
      <dsp:txXfrm>
        <a:off x="961757" y="971657"/>
        <a:ext cx="527367" cy="527367"/>
      </dsp:txXfrm>
    </dsp:sp>
    <dsp:sp modelId="{67D02769-C6AA-4A84-B097-56193F218F8D}">
      <dsp:nvSpPr>
        <dsp:cNvPr id="0" name=""/>
        <dsp:cNvSpPr/>
      </dsp:nvSpPr>
      <dsp:spPr>
        <a:xfrm>
          <a:off x="1834202" y="776364"/>
          <a:ext cx="745809" cy="74580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300" kern="1200" dirty="0"/>
            <a:t>NNGYK adatok</a:t>
          </a:r>
        </a:p>
      </dsp:txBody>
      <dsp:txXfrm>
        <a:off x="1943423" y="885585"/>
        <a:ext cx="527367" cy="527367"/>
      </dsp:txXfrm>
    </dsp:sp>
    <dsp:sp modelId="{4A1E1FB2-32D5-4FD9-881E-45E7D9DEBA1D}">
      <dsp:nvSpPr>
        <dsp:cNvPr id="0" name=""/>
        <dsp:cNvSpPr/>
      </dsp:nvSpPr>
      <dsp:spPr>
        <a:xfrm>
          <a:off x="568138" y="508537"/>
          <a:ext cx="2320297" cy="243009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666E6-7F0D-4807-A077-00265993A0DB}">
      <dsp:nvSpPr>
        <dsp:cNvPr id="0" name=""/>
        <dsp:cNvSpPr/>
      </dsp:nvSpPr>
      <dsp:spPr>
        <a:xfrm>
          <a:off x="-5314853" y="-808695"/>
          <a:ext cx="6287715" cy="6287715"/>
        </a:xfrm>
        <a:prstGeom prst="blockArc">
          <a:avLst>
            <a:gd name="adj1" fmla="val 18900000"/>
            <a:gd name="adj2" fmla="val 2700000"/>
            <a:gd name="adj3" fmla="val 34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37F4D-F3B0-4603-B948-1AE1056588FB}">
      <dsp:nvSpPr>
        <dsp:cNvPr id="0" name=""/>
        <dsp:cNvSpPr/>
      </dsp:nvSpPr>
      <dsp:spPr>
        <a:xfrm>
          <a:off x="398795" y="325307"/>
          <a:ext cx="7501536" cy="7184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29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>
              <a:latin typeface="Arial" panose="020B0604020202020204" pitchFamily="34" charset="0"/>
              <a:cs typeface="Arial" panose="020B0604020202020204" pitchFamily="34" charset="0"/>
            </a:rPr>
            <a:t>Kínálat és szükséglet fókusz - </a:t>
          </a:r>
          <a:r>
            <a:rPr lang="hu-HU" sz="1800" b="0" kern="1200" dirty="0" err="1">
              <a:latin typeface="Arial" panose="020B0604020202020204" pitchFamily="34" charset="0"/>
              <a:cs typeface="Arial" panose="020B0604020202020204" pitchFamily="34" charset="0"/>
            </a:rPr>
            <a:t>előrejelzi</a:t>
          </a:r>
          <a:r>
            <a:rPr lang="hu-HU" sz="1800" b="0" kern="1200" dirty="0">
              <a:latin typeface="Arial" panose="020B0604020202020204" pitchFamily="34" charset="0"/>
              <a:cs typeface="Arial" panose="020B0604020202020204" pitchFamily="34" charset="0"/>
            </a:rPr>
            <a:t> a rendelkezésre álló és a szükséges szakemberek egyensúlyát (vagy annak hiányát)</a:t>
          </a:r>
        </a:p>
      </dsp:txBody>
      <dsp:txXfrm>
        <a:off x="398795" y="325307"/>
        <a:ext cx="7501536" cy="718482"/>
      </dsp:txXfrm>
    </dsp:sp>
    <dsp:sp modelId="{664496C5-BD53-4CCE-B9C8-6E11FE9609CD}">
      <dsp:nvSpPr>
        <dsp:cNvPr id="0" name=""/>
        <dsp:cNvSpPr/>
      </dsp:nvSpPr>
      <dsp:spPr>
        <a:xfrm>
          <a:off x="43848" y="269244"/>
          <a:ext cx="898103" cy="898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A5B24F-EFA7-436D-AB1E-4B2EF374479D}">
      <dsp:nvSpPr>
        <dsp:cNvPr id="0" name=""/>
        <dsp:cNvSpPr/>
      </dsp:nvSpPr>
      <dsp:spPr>
        <a:xfrm>
          <a:off x="904822" y="1436965"/>
          <a:ext cx="6951476" cy="7184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29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>
              <a:latin typeface="Arial" panose="020B0604020202020204" pitchFamily="34" charset="0"/>
              <a:cs typeface="Arial" panose="020B0604020202020204" pitchFamily="34" charset="0"/>
            </a:rPr>
            <a:t>Többlépcsős</a:t>
          </a:r>
          <a:r>
            <a:rPr lang="hu-HU" sz="1800" kern="1200" dirty="0">
              <a:latin typeface="Arial" panose="020B0604020202020204" pitchFamily="34" charset="0"/>
              <a:cs typeface="Arial" panose="020B0604020202020204" pitchFamily="34" charset="0"/>
            </a:rPr>
            <a:t> – jelenlegi állomány → előrejelzések → rés (</a:t>
          </a:r>
          <a:r>
            <a:rPr lang="hu-HU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gap</a:t>
          </a:r>
          <a:r>
            <a:rPr lang="hu-HU" sz="1800" kern="1200" dirty="0">
              <a:latin typeface="Arial" panose="020B0604020202020204" pitchFamily="34" charset="0"/>
              <a:cs typeface="Arial" panose="020B0604020202020204" pitchFamily="34" charset="0"/>
            </a:rPr>
            <a:t>) elemzés</a:t>
          </a:r>
          <a:endParaRPr lang="hu-HU" sz="1800" kern="1200" dirty="0"/>
        </a:p>
      </dsp:txBody>
      <dsp:txXfrm>
        <a:off x="904822" y="1436965"/>
        <a:ext cx="6951476" cy="718482"/>
      </dsp:txXfrm>
    </dsp:sp>
    <dsp:sp modelId="{AB27C589-64C8-4606-B2D3-26DCCB52E5AE}">
      <dsp:nvSpPr>
        <dsp:cNvPr id="0" name=""/>
        <dsp:cNvSpPr/>
      </dsp:nvSpPr>
      <dsp:spPr>
        <a:xfrm>
          <a:off x="455770" y="1347154"/>
          <a:ext cx="898103" cy="898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280F1-B55A-4730-8052-5EB78DCACF81}">
      <dsp:nvSpPr>
        <dsp:cNvPr id="0" name=""/>
        <dsp:cNvSpPr/>
      </dsp:nvSpPr>
      <dsp:spPr>
        <a:xfrm>
          <a:off x="904822" y="2514876"/>
          <a:ext cx="6951476" cy="7184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29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>
              <a:latin typeface="Arial" panose="020B0604020202020204" pitchFamily="34" charset="0"/>
              <a:cs typeface="Arial" panose="020B0604020202020204" pitchFamily="34" charset="0"/>
            </a:rPr>
            <a:t>Szcenárió-alapú</a:t>
          </a:r>
          <a:r>
            <a:rPr lang="hu-HU" sz="1800" kern="1200" dirty="0">
              <a:latin typeface="Arial" panose="020B0604020202020204" pitchFamily="34" charset="0"/>
              <a:cs typeface="Arial" panose="020B0604020202020204" pitchFamily="34" charset="0"/>
            </a:rPr>
            <a:t> – különböző jövőképek (optimista, pesszimista, alap)</a:t>
          </a:r>
          <a:endParaRPr lang="hu-HU" sz="1800" kern="1200" dirty="0"/>
        </a:p>
      </dsp:txBody>
      <dsp:txXfrm>
        <a:off x="904822" y="2514876"/>
        <a:ext cx="6951476" cy="718482"/>
      </dsp:txXfrm>
    </dsp:sp>
    <dsp:sp modelId="{870719DB-4560-48D9-B1D1-2BAFED750E38}">
      <dsp:nvSpPr>
        <dsp:cNvPr id="0" name=""/>
        <dsp:cNvSpPr/>
      </dsp:nvSpPr>
      <dsp:spPr>
        <a:xfrm>
          <a:off x="455770" y="2425065"/>
          <a:ext cx="898103" cy="898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67C4A-1E7D-4AA1-A002-F8E923421CC7}">
      <dsp:nvSpPr>
        <dsp:cNvPr id="0" name=""/>
        <dsp:cNvSpPr/>
      </dsp:nvSpPr>
      <dsp:spPr>
        <a:xfrm>
          <a:off x="492899" y="3592786"/>
          <a:ext cx="7363398" cy="7184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029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>
              <a:latin typeface="Arial" panose="020B0604020202020204" pitchFamily="34" charset="0"/>
              <a:cs typeface="Arial" panose="020B0604020202020204" pitchFamily="34" charset="0"/>
            </a:rPr>
            <a:t>Érintettek bevonása </a:t>
          </a:r>
          <a:r>
            <a:rPr lang="hu-HU" sz="1800" kern="1200" dirty="0">
              <a:latin typeface="Arial" panose="020B0604020202020204" pitchFamily="34" charset="0"/>
              <a:cs typeface="Arial" panose="020B0604020202020204" pitchFamily="34" charset="0"/>
            </a:rPr>
            <a:t>– kormány, képzőintézmények</a:t>
          </a:r>
          <a:r>
            <a:rPr lang="hu-HU" sz="1800" kern="1200" dirty="0"/>
            <a:t>, szakmai szervezetek</a:t>
          </a:r>
        </a:p>
      </dsp:txBody>
      <dsp:txXfrm>
        <a:off x="492899" y="3592786"/>
        <a:ext cx="7363398" cy="718482"/>
      </dsp:txXfrm>
    </dsp:sp>
    <dsp:sp modelId="{E4B3EE42-B075-4132-94A0-55AC0DFD71BE}">
      <dsp:nvSpPr>
        <dsp:cNvPr id="0" name=""/>
        <dsp:cNvSpPr/>
      </dsp:nvSpPr>
      <dsp:spPr>
        <a:xfrm>
          <a:off x="43848" y="3502976"/>
          <a:ext cx="898103" cy="8981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AC3BA-BE4D-4056-9896-25D80A2F0DD7}">
      <dsp:nvSpPr>
        <dsp:cNvPr id="0" name=""/>
        <dsp:cNvSpPr/>
      </dsp:nvSpPr>
      <dsp:spPr>
        <a:xfrm>
          <a:off x="4330644" y="335654"/>
          <a:ext cx="1438579" cy="11971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dirty="0"/>
            <a:t>Rés (GAP) analízis</a:t>
          </a:r>
        </a:p>
      </dsp:txBody>
      <dsp:txXfrm>
        <a:off x="4541319" y="510967"/>
        <a:ext cx="1017229" cy="846484"/>
      </dsp:txXfrm>
    </dsp:sp>
    <dsp:sp modelId="{D30B2815-8AFE-4803-85EB-65E94503D5E5}">
      <dsp:nvSpPr>
        <dsp:cNvPr id="0" name=""/>
        <dsp:cNvSpPr/>
      </dsp:nvSpPr>
      <dsp:spPr>
        <a:xfrm rot="4417">
          <a:off x="5769222" y="926040"/>
          <a:ext cx="1981402" cy="20732"/>
        </a:xfrm>
        <a:custGeom>
          <a:avLst/>
          <a:gdLst/>
          <a:ahLst/>
          <a:cxnLst/>
          <a:rect l="0" t="0" r="0" b="0"/>
          <a:pathLst>
            <a:path>
              <a:moveTo>
                <a:pt x="0" y="10366"/>
              </a:moveTo>
              <a:lnTo>
                <a:pt x="1981402" y="10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700" kern="1200"/>
        </a:p>
      </dsp:txBody>
      <dsp:txXfrm>
        <a:off x="6710388" y="886871"/>
        <a:ext cx="99070" cy="99070"/>
      </dsp:txXfrm>
    </dsp:sp>
    <dsp:sp modelId="{708BFFC9-63A3-4A55-9E9E-250BC63B8D5F}">
      <dsp:nvSpPr>
        <dsp:cNvPr id="0" name=""/>
        <dsp:cNvSpPr/>
      </dsp:nvSpPr>
      <dsp:spPr>
        <a:xfrm>
          <a:off x="7750622" y="340219"/>
          <a:ext cx="1704900" cy="119711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Szükséglet elemzés</a:t>
          </a:r>
        </a:p>
      </dsp:txBody>
      <dsp:txXfrm>
        <a:off x="8000299" y="515532"/>
        <a:ext cx="1205546" cy="846484"/>
      </dsp:txXfrm>
    </dsp:sp>
    <dsp:sp modelId="{1A088B48-334F-4996-8753-3E68C8B89786}">
      <dsp:nvSpPr>
        <dsp:cNvPr id="0" name=""/>
        <dsp:cNvSpPr/>
      </dsp:nvSpPr>
      <dsp:spPr>
        <a:xfrm rot="5369465">
          <a:off x="4822963" y="1756741"/>
          <a:ext cx="468737" cy="20732"/>
        </a:xfrm>
        <a:custGeom>
          <a:avLst/>
          <a:gdLst/>
          <a:ahLst/>
          <a:cxnLst/>
          <a:rect l="0" t="0" r="0" b="0"/>
          <a:pathLst>
            <a:path>
              <a:moveTo>
                <a:pt x="0" y="10366"/>
              </a:moveTo>
              <a:lnTo>
                <a:pt x="468737" y="10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/>
        </a:p>
      </dsp:txBody>
      <dsp:txXfrm>
        <a:off x="5045614" y="1755389"/>
        <a:ext cx="23436" cy="23436"/>
      </dsp:txXfrm>
    </dsp:sp>
    <dsp:sp modelId="{93F9D365-C558-4B72-BC8C-C9359569944B}">
      <dsp:nvSpPr>
        <dsp:cNvPr id="0" name=""/>
        <dsp:cNvSpPr/>
      </dsp:nvSpPr>
      <dsp:spPr>
        <a:xfrm>
          <a:off x="4062713" y="2001459"/>
          <a:ext cx="2004034" cy="1197110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Megoldás elemzés</a:t>
          </a:r>
        </a:p>
      </dsp:txBody>
      <dsp:txXfrm>
        <a:off x="4356197" y="2176772"/>
        <a:ext cx="1417066" cy="846484"/>
      </dsp:txXfrm>
    </dsp:sp>
    <dsp:sp modelId="{703994D5-5977-4E0A-94E9-D866017938AB}">
      <dsp:nvSpPr>
        <dsp:cNvPr id="0" name=""/>
        <dsp:cNvSpPr/>
      </dsp:nvSpPr>
      <dsp:spPr>
        <a:xfrm rot="10795456">
          <a:off x="2415943" y="926059"/>
          <a:ext cx="1914702" cy="20732"/>
        </a:xfrm>
        <a:custGeom>
          <a:avLst/>
          <a:gdLst/>
          <a:ahLst/>
          <a:cxnLst/>
          <a:rect l="0" t="0" r="0" b="0"/>
          <a:pathLst>
            <a:path>
              <a:moveTo>
                <a:pt x="0" y="10366"/>
              </a:moveTo>
              <a:lnTo>
                <a:pt x="1914702" y="103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600" kern="1200"/>
        </a:p>
      </dsp:txBody>
      <dsp:txXfrm rot="10800000">
        <a:off x="3325427" y="888558"/>
        <a:ext cx="95735" cy="95735"/>
      </dsp:txXfrm>
    </dsp:sp>
    <dsp:sp modelId="{4F59ED45-5FD9-49FB-BD57-49A542DFE2CD}">
      <dsp:nvSpPr>
        <dsp:cNvPr id="0" name=""/>
        <dsp:cNvSpPr/>
      </dsp:nvSpPr>
      <dsp:spPr>
        <a:xfrm>
          <a:off x="766770" y="340225"/>
          <a:ext cx="1649175" cy="119711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6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Kínálat elemzés</a:t>
          </a:r>
        </a:p>
      </dsp:txBody>
      <dsp:txXfrm>
        <a:off x="1008286" y="515538"/>
        <a:ext cx="1166143" cy="846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7F94B-E202-4148-9320-FF40C6CCC0BE}">
      <dsp:nvSpPr>
        <dsp:cNvPr id="0" name=""/>
        <dsp:cNvSpPr/>
      </dsp:nvSpPr>
      <dsp:spPr>
        <a:xfrm>
          <a:off x="51" y="7342"/>
          <a:ext cx="491378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/>
            <a:t>MUNKAERŐ-KÍNÁLATI VÁLTOZÓK</a:t>
          </a:r>
        </a:p>
      </dsp:txBody>
      <dsp:txXfrm>
        <a:off x="51" y="7342"/>
        <a:ext cx="4913783" cy="604800"/>
      </dsp:txXfrm>
    </dsp:sp>
    <dsp:sp modelId="{1ADF65B9-1815-43C1-A3EC-CC5E6FA1541A}">
      <dsp:nvSpPr>
        <dsp:cNvPr id="0" name=""/>
        <dsp:cNvSpPr/>
      </dsp:nvSpPr>
      <dsp:spPr>
        <a:xfrm>
          <a:off x="51" y="612142"/>
          <a:ext cx="4913783" cy="32857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b="1" kern="1200" dirty="0"/>
            <a:t>Alapnyilvántartás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Végzettek száma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Elismerések (honosítások – beáramlás)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b="1" kern="1200" dirty="0"/>
            <a:t>Működési nyilvántartás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Dolgozó orvosok száma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Tevékenységgel felhagyók száma (meg nem újítók)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b="1" kern="1200" dirty="0"/>
            <a:t>OSAP bér-és létszámstatisztika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Átlagos FTE</a:t>
          </a:r>
        </a:p>
      </dsp:txBody>
      <dsp:txXfrm>
        <a:off x="51" y="612142"/>
        <a:ext cx="4913783" cy="3285765"/>
      </dsp:txXfrm>
    </dsp:sp>
    <dsp:sp modelId="{BF7DFD4B-0FAC-4484-9731-78258D015627}">
      <dsp:nvSpPr>
        <dsp:cNvPr id="0" name=""/>
        <dsp:cNvSpPr/>
      </dsp:nvSpPr>
      <dsp:spPr>
        <a:xfrm>
          <a:off x="5601764" y="7342"/>
          <a:ext cx="491378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 dirty="0"/>
            <a:t>MUNKAERŐ-SZÜKSÉGLET VÁLTOZÓK</a:t>
          </a:r>
        </a:p>
      </dsp:txBody>
      <dsp:txXfrm>
        <a:off x="5601764" y="7342"/>
        <a:ext cx="4913783" cy="604800"/>
      </dsp:txXfrm>
    </dsp:sp>
    <dsp:sp modelId="{CE4D8855-47CA-4420-BEF0-1BEEB0BE832B}">
      <dsp:nvSpPr>
        <dsp:cNvPr id="0" name=""/>
        <dsp:cNvSpPr/>
      </dsp:nvSpPr>
      <dsp:spPr>
        <a:xfrm>
          <a:off x="5601764" y="612142"/>
          <a:ext cx="4913783" cy="32857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b="1" kern="1200" dirty="0"/>
            <a:t>KSH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Betöltetlen álláshelyek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Nettó népességváltozás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2100" kern="1200" dirty="0"/>
            <a:t>A népesség öregedéséből fakadó szükséglet-növekedés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2100" kern="1200" dirty="0"/>
        </a:p>
      </dsp:txBody>
      <dsp:txXfrm>
        <a:off x="5601764" y="612142"/>
        <a:ext cx="4913783" cy="3285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-1"/>
            <a:ext cx="12192000" cy="6904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65053"/>
            <a:ext cx="12192001" cy="63898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2667000"/>
            <a:ext cx="9144000" cy="16571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506685"/>
            <a:ext cx="9144000" cy="131717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41513" y="6357533"/>
            <a:ext cx="2164974" cy="365125"/>
          </a:xfrm>
        </p:spPr>
        <p:txBody>
          <a:bodyPr/>
          <a:lstStyle>
            <a:lvl1pPr algn="l">
              <a:defRPr/>
            </a:lvl1pPr>
          </a:lstStyle>
          <a:p>
            <a:fld id="{F1DE69E4-AA83-416E-A194-5F35B0E2673F}" type="datetimeFigureOut">
              <a:rPr lang="hu-HU" smtClean="0"/>
              <a:pPr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97630" y="6356350"/>
            <a:ext cx="6969416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6" y="606808"/>
            <a:ext cx="3494314" cy="94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1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181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53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15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949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84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143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080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94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283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24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46281"/>
            <a:ext cx="12192001" cy="638987"/>
          </a:xfrm>
          <a:prstGeom prst="rect">
            <a:avLst/>
          </a:prstGeom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912659" y="6356350"/>
            <a:ext cx="2164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E69E4-AA83-416E-A194-5F35B0E2673F}" type="datetimeFigureOut">
              <a:rPr lang="hu-HU" smtClean="0"/>
              <a:pPr/>
              <a:t>2026. 09. 11.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7144870" y="6356350"/>
            <a:ext cx="2622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834282" y="6356350"/>
            <a:ext cx="1519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52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4.png"/><Relationship Id="rId3" Type="http://schemas.openxmlformats.org/officeDocument/2006/relationships/hyperlink" Target="mailto:adatigeny@okfo.gov.hu" TargetMode="External"/><Relationship Id="rId7" Type="http://schemas.openxmlformats.org/officeDocument/2006/relationships/image" Target="../media/image11.svg"/><Relationship Id="rId12" Type="http://schemas.microsoft.com/office/2007/relationships/diagramDrawing" Target="../diagrams/drawing2.xml"/><Relationship Id="rId2" Type="http://schemas.openxmlformats.org/officeDocument/2006/relationships/hyperlink" Target="https://enkk.hu/hmr/index.php/hmr-beszamolo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9.sv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8.png"/><Relationship Id="rId9" Type="http://schemas.openxmlformats.org/officeDocument/2006/relationships/diagramLayout" Target="../diagrams/layout2.xml"/><Relationship Id="rId1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645920"/>
            <a:ext cx="9144000" cy="1692503"/>
          </a:xfrm>
        </p:spPr>
        <p:txBody>
          <a:bodyPr>
            <a:normAutofit/>
          </a:bodyPr>
          <a:lstStyle/>
          <a:p>
            <a:r>
              <a:rPr lang="hu-HU" sz="3200" b="0" i="0" dirty="0">
                <a:solidFill>
                  <a:srgbClr val="212529"/>
                </a:solidFill>
                <a:effectLst/>
                <a:latin typeface="+mn-lt"/>
              </a:rPr>
              <a:t>Egészségügyi humánerőforrás-monitoring és -tervezés - a HMR rendszer és felhasználási lehetőségei</a:t>
            </a:r>
            <a:endParaRPr lang="hu-HU" sz="3200" b="1" dirty="0">
              <a:latin typeface="+mn-lt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519578"/>
            <a:ext cx="9144000" cy="2304279"/>
          </a:xfrm>
        </p:spPr>
        <p:txBody>
          <a:bodyPr>
            <a:normAutofit/>
          </a:bodyPr>
          <a:lstStyle/>
          <a:p>
            <a:endParaRPr lang="hu-HU" dirty="0"/>
          </a:p>
          <a:p>
            <a:r>
              <a:rPr lang="hu-HU" dirty="0"/>
              <a:t>Magyar Kórházszövetség XXXVIII. Kongresszusa</a:t>
            </a:r>
          </a:p>
          <a:p>
            <a:r>
              <a:rPr lang="hu-HU" dirty="0"/>
              <a:t>2026. szeptember 17.</a:t>
            </a:r>
          </a:p>
          <a:p>
            <a:r>
              <a:rPr lang="hu-HU" dirty="0"/>
              <a:t>dr. Kovács Nóra</a:t>
            </a:r>
          </a:p>
        </p:txBody>
      </p:sp>
    </p:spTree>
    <p:extLst>
      <p:ext uri="{BB962C8B-B14F-4D97-AF65-F5344CB8AC3E}">
        <p14:creationId xmlns:p14="http://schemas.microsoft.com/office/powerpoint/2010/main" val="414931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0AD6816-DFCE-C5BB-9628-F6B05D4CEC07}"/>
              </a:ext>
            </a:extLst>
          </p:cNvPr>
          <p:cNvSpPr txBox="1"/>
          <p:nvPr/>
        </p:nvSpPr>
        <p:spPr>
          <a:xfrm>
            <a:off x="1000664" y="602365"/>
            <a:ext cx="734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/>
              <a:t>Agenda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783CDF0-41EE-026E-4904-1D1AB2389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3150103"/>
              </p:ext>
            </p:extLst>
          </p:nvPr>
        </p:nvGraphicFramePr>
        <p:xfrm>
          <a:off x="1242204" y="1392202"/>
          <a:ext cx="9480430" cy="447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925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F81893-6CF1-FE79-B133-1BC681D9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7464"/>
          </a:xfrm>
        </p:spPr>
        <p:txBody>
          <a:bodyPr/>
          <a:lstStyle/>
          <a:p>
            <a:r>
              <a:rPr lang="hu-HU" b="1" dirty="0"/>
              <a:t>I. A HMR szabályozási háttere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A70E66-F528-968F-CE24-32E7BB59C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2590"/>
            <a:ext cx="10465279" cy="4828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b="1" dirty="0"/>
              <a:t>Szabályozás:</a:t>
            </a:r>
          </a:p>
          <a:p>
            <a:pPr>
              <a:buFontTx/>
              <a:buChar char="-"/>
            </a:pPr>
            <a:r>
              <a:rPr lang="hu-HU" b="1" dirty="0"/>
              <a:t>2009. január 1.: </a:t>
            </a:r>
            <a:r>
              <a:rPr lang="hu-HU" b="1" dirty="0" err="1"/>
              <a:t>Eütv</a:t>
            </a:r>
            <a:r>
              <a:rPr lang="hu-HU" b="1" dirty="0"/>
              <a:t>. 114.§</a:t>
            </a:r>
            <a:endParaRPr lang="hu-HU" dirty="0"/>
          </a:p>
          <a:p>
            <a:pPr marL="0" indent="0" algn="just">
              <a:buNone/>
            </a:pPr>
            <a:r>
              <a:rPr lang="hu-HU" dirty="0"/>
              <a:t>„Az egészségügyi ágazati humánerőforrás nyomon követése céljából egységes egészségügyi ágazati humánerőforrás-monitoringrendszer működik.”</a:t>
            </a:r>
          </a:p>
          <a:p>
            <a:pPr marL="0" indent="0" algn="just">
              <a:buNone/>
            </a:pPr>
            <a:r>
              <a:rPr lang="hu-HU" b="1" dirty="0"/>
              <a:t>- 36/2009. (XI. 3.) EüM rendelet </a:t>
            </a:r>
            <a:r>
              <a:rPr lang="hu-HU" dirty="0"/>
              <a:t>az egységes egészségügyi ágazati humánerőforrás-monitoringrendszer működésének részletes szabályairól</a:t>
            </a:r>
          </a:p>
          <a:p>
            <a:pPr>
              <a:buFontTx/>
              <a:buChar char="-"/>
            </a:pPr>
            <a:r>
              <a:rPr lang="hu-HU" b="1" dirty="0"/>
              <a:t>2014. január 16.: 2/2014. (I. 16.) EMMI rendelet </a:t>
            </a:r>
            <a:r>
              <a:rPr lang="hu-HU" dirty="0"/>
              <a:t>az egységes egészségügyi ágazati humánerőforrás-monitoringrendszer működésének részletes szabályairól</a:t>
            </a:r>
          </a:p>
        </p:txBody>
      </p:sp>
    </p:spTree>
    <p:extLst>
      <p:ext uri="{BB962C8B-B14F-4D97-AF65-F5344CB8AC3E}">
        <p14:creationId xmlns:p14="http://schemas.microsoft.com/office/powerpoint/2010/main" val="1739044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F29AEF-818D-5A22-D15A-625D4A67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88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II. A HMR adattartalma</a:t>
            </a:r>
          </a:p>
        </p:txBody>
      </p:sp>
      <p:pic>
        <p:nvPicPr>
          <p:cNvPr id="7" name="Ábra 6" descr="Számítógép egyszínű kitöltéssel">
            <a:extLst>
              <a:ext uri="{FF2B5EF4-FFF2-40B4-BE49-F238E27FC236}">
                <a16:creationId xmlns:a16="http://schemas.microsoft.com/office/drawing/2014/main" id="{88E11C81-0188-402C-4F0C-8ACFBA26D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99" y="2971799"/>
            <a:ext cx="1601755" cy="1601755"/>
          </a:xfrm>
          <a:prstGeom prst="rect">
            <a:avLst/>
          </a:prstGeom>
        </p:spPr>
      </p:pic>
      <p:pic>
        <p:nvPicPr>
          <p:cNvPr id="9" name="Ábra 8" descr="Vissza egyszínű kitöltéssel">
            <a:extLst>
              <a:ext uri="{FF2B5EF4-FFF2-40B4-BE49-F238E27FC236}">
                <a16:creationId xmlns:a16="http://schemas.microsoft.com/office/drawing/2014/main" id="{8DA3EB85-FF48-4454-50F7-3818A157E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456834">
            <a:off x="4321620" y="2184336"/>
            <a:ext cx="1437545" cy="914400"/>
          </a:xfrm>
          <a:prstGeom prst="rect">
            <a:avLst/>
          </a:prstGeom>
        </p:spPr>
      </p:pic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88B74064-09FD-42D8-C993-32FFA36EF6D3}"/>
              </a:ext>
            </a:extLst>
          </p:cNvPr>
          <p:cNvSpPr/>
          <p:nvPr/>
        </p:nvSpPr>
        <p:spPr>
          <a:xfrm>
            <a:off x="2965556" y="2068892"/>
            <a:ext cx="1278889" cy="59077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OKFŐ</a:t>
            </a: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901E4ABF-BDBA-98EC-1FBD-98188661C8EA}"/>
              </a:ext>
            </a:extLst>
          </p:cNvPr>
          <p:cNvSpPr/>
          <p:nvPr/>
        </p:nvSpPr>
        <p:spPr>
          <a:xfrm>
            <a:off x="2665171" y="3269035"/>
            <a:ext cx="1278889" cy="59077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NEAK</a:t>
            </a:r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9F18EBB6-7768-775D-2061-2B384B4E899F}"/>
              </a:ext>
            </a:extLst>
          </p:cNvPr>
          <p:cNvSpPr/>
          <p:nvPr/>
        </p:nvSpPr>
        <p:spPr>
          <a:xfrm>
            <a:off x="3064694" y="4552638"/>
            <a:ext cx="1278889" cy="6835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NNGYK</a:t>
            </a:r>
          </a:p>
        </p:txBody>
      </p:sp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44B70FC9-AD06-D479-CEA7-C93CCD031062}"/>
              </a:ext>
            </a:extLst>
          </p:cNvPr>
          <p:cNvSpPr/>
          <p:nvPr/>
        </p:nvSpPr>
        <p:spPr>
          <a:xfrm>
            <a:off x="8296842" y="1985048"/>
            <a:ext cx="1418663" cy="5838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NGM</a:t>
            </a:r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0C68CEAD-C59E-DDB9-8C03-37A9AB8017A6}"/>
              </a:ext>
            </a:extLst>
          </p:cNvPr>
          <p:cNvSpPr/>
          <p:nvPr/>
        </p:nvSpPr>
        <p:spPr>
          <a:xfrm>
            <a:off x="8471469" y="3236792"/>
            <a:ext cx="1468524" cy="6781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KSH</a:t>
            </a:r>
          </a:p>
        </p:txBody>
      </p:sp>
      <p:pic>
        <p:nvPicPr>
          <p:cNvPr id="13" name="Ábra 12" descr="Vissza egyszínű kitöltéssel">
            <a:extLst>
              <a:ext uri="{FF2B5EF4-FFF2-40B4-BE49-F238E27FC236}">
                <a16:creationId xmlns:a16="http://schemas.microsoft.com/office/drawing/2014/main" id="{96BF245A-EAF9-FDEF-50F9-920003CF5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374579" flipH="1">
            <a:off x="7114376" y="3024907"/>
            <a:ext cx="1437545" cy="914400"/>
          </a:xfrm>
          <a:prstGeom prst="rect">
            <a:avLst/>
          </a:prstGeom>
        </p:spPr>
      </p:pic>
      <p:pic>
        <p:nvPicPr>
          <p:cNvPr id="14" name="Ábra 13" descr="Vissza egyszínű kitöltéssel">
            <a:extLst>
              <a:ext uri="{FF2B5EF4-FFF2-40B4-BE49-F238E27FC236}">
                <a16:creationId xmlns:a16="http://schemas.microsoft.com/office/drawing/2014/main" id="{C612C374-E499-429E-22A5-B2ED503CD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143166" flipH="1">
            <a:off x="6964883" y="2306186"/>
            <a:ext cx="1437545" cy="914400"/>
          </a:xfrm>
          <a:prstGeom prst="rect">
            <a:avLst/>
          </a:prstGeom>
        </p:spPr>
      </p:pic>
      <p:pic>
        <p:nvPicPr>
          <p:cNvPr id="16" name="Ábra 15" descr="Vissza egyszínű kitöltéssel">
            <a:extLst>
              <a:ext uri="{FF2B5EF4-FFF2-40B4-BE49-F238E27FC236}">
                <a16:creationId xmlns:a16="http://schemas.microsoft.com/office/drawing/2014/main" id="{7BB89F07-651A-A2B1-47A3-68D557F25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93392">
            <a:off x="3892597" y="3015622"/>
            <a:ext cx="1626550" cy="914400"/>
          </a:xfrm>
          <a:prstGeom prst="rect">
            <a:avLst/>
          </a:prstGeom>
        </p:spPr>
      </p:pic>
      <p:pic>
        <p:nvPicPr>
          <p:cNvPr id="17" name="Ábra 16" descr="Vissza egyszínű kitöltéssel">
            <a:extLst>
              <a:ext uri="{FF2B5EF4-FFF2-40B4-BE49-F238E27FC236}">
                <a16:creationId xmlns:a16="http://schemas.microsoft.com/office/drawing/2014/main" id="{C4B5BD68-E92B-8C1E-EE86-9AEBD8383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80479">
            <a:off x="4150493" y="3773017"/>
            <a:ext cx="1671813" cy="914400"/>
          </a:xfrm>
          <a:prstGeom prst="rect">
            <a:avLst/>
          </a:prstGeom>
        </p:spPr>
      </p:pic>
      <p:sp>
        <p:nvSpPr>
          <p:cNvPr id="4" name="Ellipszis 3">
            <a:extLst>
              <a:ext uri="{FF2B5EF4-FFF2-40B4-BE49-F238E27FC236}">
                <a16:creationId xmlns:a16="http://schemas.microsoft.com/office/drawing/2014/main" id="{9274ED10-48E5-1500-6AC3-A6A591D96D36}"/>
              </a:ext>
            </a:extLst>
          </p:cNvPr>
          <p:cNvSpPr/>
          <p:nvPr/>
        </p:nvSpPr>
        <p:spPr>
          <a:xfrm>
            <a:off x="5490918" y="2201375"/>
            <a:ext cx="1539341" cy="99577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HMR</a:t>
            </a:r>
          </a:p>
          <a:p>
            <a:pPr algn="ctr"/>
            <a:r>
              <a:rPr lang="hu-HU" b="1" dirty="0">
                <a:solidFill>
                  <a:schemeClr val="tx1"/>
                </a:solidFill>
              </a:rPr>
              <a:t>(OKFŐ)</a:t>
            </a:r>
          </a:p>
        </p:txBody>
      </p:sp>
      <p:sp>
        <p:nvSpPr>
          <p:cNvPr id="18" name="Beszédbuborék: négyszög 17">
            <a:extLst>
              <a:ext uri="{FF2B5EF4-FFF2-40B4-BE49-F238E27FC236}">
                <a16:creationId xmlns:a16="http://schemas.microsoft.com/office/drawing/2014/main" id="{AE95F874-1FBD-C2C3-6269-2617B8FD7705}"/>
              </a:ext>
            </a:extLst>
          </p:cNvPr>
          <p:cNvSpPr/>
          <p:nvPr/>
        </p:nvSpPr>
        <p:spPr>
          <a:xfrm>
            <a:off x="181155" y="2019050"/>
            <a:ext cx="2082616" cy="1409950"/>
          </a:xfrm>
          <a:prstGeom prst="wedgeRectCallout">
            <a:avLst>
              <a:gd name="adj1" fmla="val 84018"/>
              <a:gd name="adj2" fmla="val -3068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Alapnyilvántartás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Működési nyilvántartás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Államilag támogatott rezidensképzésben lévők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Külföldi munkavállaláshoz hatósági bizonyítványt igénylők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Ágazati bér-és létszámstatisztikai adatok</a:t>
            </a:r>
          </a:p>
        </p:txBody>
      </p:sp>
      <p:sp>
        <p:nvSpPr>
          <p:cNvPr id="19" name="Beszédbuborék: négyszög 18">
            <a:extLst>
              <a:ext uri="{FF2B5EF4-FFF2-40B4-BE49-F238E27FC236}">
                <a16:creationId xmlns:a16="http://schemas.microsoft.com/office/drawing/2014/main" id="{9C2C4118-7E2C-4E08-052D-3B07D3B4AEDB}"/>
              </a:ext>
            </a:extLst>
          </p:cNvPr>
          <p:cNvSpPr/>
          <p:nvPr/>
        </p:nvSpPr>
        <p:spPr>
          <a:xfrm>
            <a:off x="157861" y="3547122"/>
            <a:ext cx="2105910" cy="1128073"/>
          </a:xfrm>
          <a:prstGeom prst="wedgeRectCallout">
            <a:avLst>
              <a:gd name="adj1" fmla="val 69300"/>
              <a:gd name="adj2" fmla="val -3451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Vényírási adatok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Szerződött alapellátási szolgáltatók adatai (háziorvosok, fogorvosok, iskolaorvosok, védőnők)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20" name="Beszédbuborék: négyszög 19">
            <a:extLst>
              <a:ext uri="{FF2B5EF4-FFF2-40B4-BE49-F238E27FC236}">
                <a16:creationId xmlns:a16="http://schemas.microsoft.com/office/drawing/2014/main" id="{DB5DCD71-8CF3-2657-6771-8F03CD20B4FC}"/>
              </a:ext>
            </a:extLst>
          </p:cNvPr>
          <p:cNvSpPr/>
          <p:nvPr/>
        </p:nvSpPr>
        <p:spPr>
          <a:xfrm>
            <a:off x="176255" y="4868286"/>
            <a:ext cx="2105910" cy="1128073"/>
          </a:xfrm>
          <a:prstGeom prst="wedgeRectCallout">
            <a:avLst>
              <a:gd name="adj1" fmla="val 86027"/>
              <a:gd name="adj2" fmla="val -3527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Gyógyszerismertetési tevékenységet végzők adatai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Működési engedéllyel rendelkező egészségügyi szolgáltatók és az ott foglalkoztatottak adatai</a:t>
            </a:r>
          </a:p>
        </p:txBody>
      </p:sp>
      <p:sp>
        <p:nvSpPr>
          <p:cNvPr id="21" name="Beszédbuborék: négyszög 20">
            <a:extLst>
              <a:ext uri="{FF2B5EF4-FFF2-40B4-BE49-F238E27FC236}">
                <a16:creationId xmlns:a16="http://schemas.microsoft.com/office/drawing/2014/main" id="{F7F9D308-A4C9-ECE3-E30C-2AAD8BB97D9E}"/>
              </a:ext>
            </a:extLst>
          </p:cNvPr>
          <p:cNvSpPr/>
          <p:nvPr/>
        </p:nvSpPr>
        <p:spPr>
          <a:xfrm>
            <a:off x="10407480" y="3269035"/>
            <a:ext cx="1526855" cy="848037"/>
          </a:xfrm>
          <a:prstGeom prst="wedgeRectCallout">
            <a:avLst>
              <a:gd name="adj1" fmla="val -78912"/>
              <a:gd name="adj2" fmla="val -3461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Egészségügyi állás-és létszámkimutatás (OSAP 1019)</a:t>
            </a:r>
          </a:p>
        </p:txBody>
      </p:sp>
      <p:sp>
        <p:nvSpPr>
          <p:cNvPr id="22" name="Beszédbuborék: négyszög 21">
            <a:extLst>
              <a:ext uri="{FF2B5EF4-FFF2-40B4-BE49-F238E27FC236}">
                <a16:creationId xmlns:a16="http://schemas.microsoft.com/office/drawing/2014/main" id="{72ED94EA-E5AA-D89B-A99C-0A6AE764874B}"/>
              </a:ext>
            </a:extLst>
          </p:cNvPr>
          <p:cNvSpPr/>
          <p:nvPr/>
        </p:nvSpPr>
        <p:spPr>
          <a:xfrm>
            <a:off x="10460277" y="1825149"/>
            <a:ext cx="1526855" cy="977677"/>
          </a:xfrm>
          <a:prstGeom prst="wedgeRectCallout">
            <a:avLst>
              <a:gd name="adj1" fmla="val -97557"/>
              <a:gd name="adj2" fmla="val -1684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Egészségügyi ágazati munkaerő-igényre vonatkozó adatok</a:t>
            </a:r>
          </a:p>
        </p:txBody>
      </p:sp>
      <p:sp>
        <p:nvSpPr>
          <p:cNvPr id="23" name="Téglalap: lekerekített 22">
            <a:extLst>
              <a:ext uri="{FF2B5EF4-FFF2-40B4-BE49-F238E27FC236}">
                <a16:creationId xmlns:a16="http://schemas.microsoft.com/office/drawing/2014/main" id="{4E48A0AD-C1A3-41D6-DBD4-2062B095684B}"/>
              </a:ext>
            </a:extLst>
          </p:cNvPr>
          <p:cNvSpPr/>
          <p:nvPr/>
        </p:nvSpPr>
        <p:spPr>
          <a:xfrm>
            <a:off x="8313318" y="4470896"/>
            <a:ext cx="1468524" cy="6781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OH</a:t>
            </a:r>
          </a:p>
        </p:txBody>
      </p:sp>
      <p:pic>
        <p:nvPicPr>
          <p:cNvPr id="24" name="Ábra 23" descr="Vissza egyszínű kitöltéssel">
            <a:extLst>
              <a:ext uri="{FF2B5EF4-FFF2-40B4-BE49-F238E27FC236}">
                <a16:creationId xmlns:a16="http://schemas.microsoft.com/office/drawing/2014/main" id="{228C4EC3-CCD0-6164-CE0B-B2D4A7BEC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3874" flipH="1">
            <a:off x="7078981" y="3858500"/>
            <a:ext cx="1342497" cy="853941"/>
          </a:xfrm>
          <a:prstGeom prst="rect">
            <a:avLst/>
          </a:prstGeom>
        </p:spPr>
      </p:pic>
      <p:sp>
        <p:nvSpPr>
          <p:cNvPr id="25" name="Beszédbuborék: négyszög 24">
            <a:extLst>
              <a:ext uri="{FF2B5EF4-FFF2-40B4-BE49-F238E27FC236}">
                <a16:creationId xmlns:a16="http://schemas.microsoft.com/office/drawing/2014/main" id="{894A11F0-98F0-DDD2-5E3B-7B02AA896A0B}"/>
              </a:ext>
            </a:extLst>
          </p:cNvPr>
          <p:cNvSpPr/>
          <p:nvPr/>
        </p:nvSpPr>
        <p:spPr>
          <a:xfrm>
            <a:off x="10407479" y="4728591"/>
            <a:ext cx="1526855" cy="848037"/>
          </a:xfrm>
          <a:prstGeom prst="wedgeRectCallout">
            <a:avLst>
              <a:gd name="adj1" fmla="val -89082"/>
              <a:gd name="adj2" fmla="val -3563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050" dirty="0">
                <a:solidFill>
                  <a:schemeClr val="tx1"/>
                </a:solidFill>
              </a:rPr>
              <a:t>Orvos-és egészségtudományi képzésre felvettek és képzésben lévők száma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D1CD0ADE-37FA-9A66-7672-C6F92D89A4DE}"/>
              </a:ext>
            </a:extLst>
          </p:cNvPr>
          <p:cNvSpPr/>
          <p:nvPr/>
        </p:nvSpPr>
        <p:spPr>
          <a:xfrm>
            <a:off x="204868" y="1346569"/>
            <a:ext cx="4628798" cy="41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Személyazonosításra alkalmas adatok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E0600A28-6A59-3268-0612-1A1CEC6A85F2}"/>
              </a:ext>
            </a:extLst>
          </p:cNvPr>
          <p:cNvSpPr/>
          <p:nvPr/>
        </p:nvSpPr>
        <p:spPr>
          <a:xfrm>
            <a:off x="7177178" y="1307049"/>
            <a:ext cx="4809954" cy="41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Személyazonosításra nem alkalmas adatok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6038B24D-0CCB-5FA1-DC06-7CAE6DE70D01}"/>
              </a:ext>
            </a:extLst>
          </p:cNvPr>
          <p:cNvSpPr/>
          <p:nvPr/>
        </p:nvSpPr>
        <p:spPr>
          <a:xfrm>
            <a:off x="3970316" y="894885"/>
            <a:ext cx="3879722" cy="381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hu-HU"/>
              <a:t>Adatintegrációs rendszer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4397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C14814-6645-6C04-7D24-91A854DAA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550"/>
          </a:xfrm>
        </p:spPr>
        <p:txBody>
          <a:bodyPr>
            <a:normAutofit/>
          </a:bodyPr>
          <a:lstStyle/>
          <a:p>
            <a:r>
              <a:rPr lang="hu-HU" b="1" dirty="0"/>
              <a:t>III. Adatok felhasználása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EB6161-5C9A-613E-3319-ADBEC3348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976" y="1331103"/>
            <a:ext cx="8919126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Ágazati humánerőforrás adatok integrálása, szükség esetén összekapcsolása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HR helyzet nyomon követése, döntéstámogatás.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Tervezési tevékenység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/>
              <a:t>Rendszeres: a rezidensi keretszámok és hiányszakmák évenkénti meghatározása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/>
              <a:t>Eseti (pl. forrásszükséglet becslése ágazati béremelési intézkedések bevezetését megelőzően)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HMR beszámoló (</a:t>
            </a:r>
            <a:r>
              <a:rPr lang="hu-HU" dirty="0">
                <a:hlinkClick r:id="rId2"/>
              </a:rPr>
              <a:t>https://enkk.hu/hmr/index.php/hmr-beszamolok</a:t>
            </a:r>
            <a:r>
              <a:rPr lang="hu-HU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Nemzetközi adatszolgáltatások (Eurostat, OECD WHO),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Eseti (kutatási, közérdekű, egyéb) adatigénylések teljesítése (</a:t>
            </a:r>
            <a:r>
              <a:rPr lang="hu-HU" dirty="0">
                <a:hlinkClick r:id="rId3"/>
              </a:rPr>
              <a:t>adatigeny@okfo.gov.hu</a:t>
            </a:r>
            <a:r>
              <a:rPr lang="hu-HU" dirty="0"/>
              <a:t>) </a:t>
            </a:r>
          </a:p>
        </p:txBody>
      </p:sp>
      <p:pic>
        <p:nvPicPr>
          <p:cNvPr id="10" name="Ábra 9" descr="Könyvek egyszínű kitöltéssel">
            <a:extLst>
              <a:ext uri="{FF2B5EF4-FFF2-40B4-BE49-F238E27FC236}">
                <a16:creationId xmlns:a16="http://schemas.microsoft.com/office/drawing/2014/main" id="{52F56639-FF27-C9EE-386E-38E01A6E8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2316" y="4307216"/>
            <a:ext cx="800444" cy="800444"/>
          </a:xfrm>
          <a:prstGeom prst="rect">
            <a:avLst/>
          </a:prstGeom>
        </p:spPr>
      </p:pic>
      <p:pic>
        <p:nvPicPr>
          <p:cNvPr id="12" name="Ábra 11" descr="Üzleti növekedés egyszínű kitöltéssel">
            <a:extLst>
              <a:ext uri="{FF2B5EF4-FFF2-40B4-BE49-F238E27FC236}">
                <a16:creationId xmlns:a16="http://schemas.microsoft.com/office/drawing/2014/main" id="{FEB5219A-CD6D-41A6-FEC7-990A841BB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3578" y="4307216"/>
            <a:ext cx="800444" cy="800444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A4189A72-7910-9C3D-786C-E7C7DF35F7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2378085"/>
              </p:ext>
            </p:extLst>
          </p:nvPr>
        </p:nvGraphicFramePr>
        <p:xfrm>
          <a:off x="8877289" y="890348"/>
          <a:ext cx="3314711" cy="4636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Ellipszis 13">
            <a:extLst>
              <a:ext uri="{FF2B5EF4-FFF2-40B4-BE49-F238E27FC236}">
                <a16:creationId xmlns:a16="http://schemas.microsoft.com/office/drawing/2014/main" id="{332F8835-00D7-CDDC-F45C-1B6CF49D5ACC}"/>
              </a:ext>
            </a:extLst>
          </p:cNvPr>
          <p:cNvSpPr/>
          <p:nvPr/>
        </p:nvSpPr>
        <p:spPr>
          <a:xfrm>
            <a:off x="10172338" y="2227535"/>
            <a:ext cx="920399" cy="742495"/>
          </a:xfrm>
          <a:prstGeom prst="ellipse">
            <a:avLst/>
          </a:prstGeom>
          <a:solidFill>
            <a:schemeClr val="accent5">
              <a:lumMod val="75000"/>
              <a:alpha val="40000"/>
            </a:schemeClr>
          </a:solidFill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hu-HU" sz="1000" dirty="0">
                <a:solidFill>
                  <a:prstClr val="white"/>
                </a:solidFill>
                <a:latin typeface="Calibri" panose="020F0502020204030204"/>
              </a:rPr>
              <a:t>OH</a:t>
            </a:r>
            <a:r>
              <a:rPr lang="hu-HU" sz="1000" dirty="0"/>
              <a:t>, KSH, NGM adatok</a:t>
            </a:r>
          </a:p>
        </p:txBody>
      </p:sp>
      <p:pic>
        <p:nvPicPr>
          <p:cNvPr id="16" name="Ábra 15" descr="Sávdiagram egyszínű kitöltéssel">
            <a:extLst>
              <a:ext uri="{FF2B5EF4-FFF2-40B4-BE49-F238E27FC236}">
                <a16:creationId xmlns:a16="http://schemas.microsoft.com/office/drawing/2014/main" id="{C5197D1E-DB46-28FD-8C55-7D5E3FB0AE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31872" y="4307216"/>
            <a:ext cx="800444" cy="80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84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839641" y="1059270"/>
            <a:ext cx="10515600" cy="570755"/>
          </a:xfrm>
        </p:spPr>
        <p:txBody>
          <a:bodyPr>
            <a:normAutofit/>
          </a:bodyPr>
          <a:lstStyle/>
          <a:p>
            <a:r>
              <a:rPr lang="hu-HU" sz="3200" b="1" dirty="0"/>
              <a:t>Orvosok korcsoportos megoszlása (2010-2025)</a:t>
            </a: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351891"/>
              </p:ext>
            </p:extLst>
          </p:nvPr>
        </p:nvGraphicFramePr>
        <p:xfrm>
          <a:off x="838200" y="1825625"/>
          <a:ext cx="10258887" cy="3554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Szövegdoboz 8"/>
          <p:cNvSpPr txBox="1"/>
          <p:nvPr/>
        </p:nvSpPr>
        <p:spPr>
          <a:xfrm>
            <a:off x="606669" y="5459767"/>
            <a:ext cx="10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Forrás: OKFŐ Működési nyilvántartás (önálló tevékenységvégzésre jogosult orvosok korcsoportos megoszlása)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EFF6DC2-A1AB-03B1-B5CB-4704090E50F0}"/>
              </a:ext>
            </a:extLst>
          </p:cNvPr>
          <p:cNvSpPr txBox="1"/>
          <p:nvPr/>
        </p:nvSpPr>
        <p:spPr>
          <a:xfrm>
            <a:off x="1000664" y="313430"/>
            <a:ext cx="1009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/>
              <a:t>IV. HR helyzet ismertetése - orvosok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71267" y="1127125"/>
            <a:ext cx="10515600" cy="646331"/>
          </a:xfrm>
        </p:spPr>
        <p:txBody>
          <a:bodyPr>
            <a:normAutofit/>
          </a:bodyPr>
          <a:lstStyle/>
          <a:p>
            <a:r>
              <a:rPr lang="hu-HU" sz="3200" b="1" dirty="0"/>
              <a:t>Szakdolgozók korcsoportos megoszlása (2010-2025)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080690"/>
              </p:ext>
            </p:extLst>
          </p:nvPr>
        </p:nvGraphicFramePr>
        <p:xfrm>
          <a:off x="838200" y="1825625"/>
          <a:ext cx="105156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zövegdoboz 2">
            <a:extLst>
              <a:ext uri="{FF2B5EF4-FFF2-40B4-BE49-F238E27FC236}">
                <a16:creationId xmlns:a16="http://schemas.microsoft.com/office/drawing/2014/main" id="{066EC199-6D95-DDC5-CD9A-79B209C95589}"/>
              </a:ext>
            </a:extLst>
          </p:cNvPr>
          <p:cNvSpPr txBox="1"/>
          <p:nvPr/>
        </p:nvSpPr>
        <p:spPr>
          <a:xfrm>
            <a:off x="974785" y="313430"/>
            <a:ext cx="1009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/>
              <a:t>IV. HR helyzet ismertetése - szakdolgozók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0C2773E-A231-C8ED-8308-9689B9A119E6}"/>
              </a:ext>
            </a:extLst>
          </p:cNvPr>
          <p:cNvSpPr txBox="1"/>
          <p:nvPr/>
        </p:nvSpPr>
        <p:spPr>
          <a:xfrm>
            <a:off x="722433" y="5666801"/>
            <a:ext cx="10747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/>
              <a:t>Forrás: OKFŐ Működési nyilvántartás (önálló tevékenységvégzésre jogosult szakdolgozók korcsoportos megoszlása)</a:t>
            </a:r>
          </a:p>
        </p:txBody>
      </p:sp>
    </p:spTree>
    <p:extLst>
      <p:ext uri="{BB962C8B-B14F-4D97-AF65-F5344CB8AC3E}">
        <p14:creationId xmlns:p14="http://schemas.microsoft.com/office/powerpoint/2010/main" val="256471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77302046"/>
              </p:ext>
            </p:extLst>
          </p:nvPr>
        </p:nvGraphicFramePr>
        <p:xfrm>
          <a:off x="2585883" y="1405683"/>
          <a:ext cx="7955596" cy="4670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Ellipszis 8"/>
          <p:cNvSpPr/>
          <p:nvPr/>
        </p:nvSpPr>
        <p:spPr>
          <a:xfrm>
            <a:off x="317850" y="2669457"/>
            <a:ext cx="2517057" cy="154858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Jellemzői</a:t>
            </a:r>
            <a:endParaRPr lang="hu-HU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DD38ABA1-0B9E-9B35-6039-BAE6D2FF0CBD}"/>
              </a:ext>
            </a:extLst>
          </p:cNvPr>
          <p:cNvSpPr txBox="1">
            <a:spLocks/>
          </p:cNvSpPr>
          <p:nvPr/>
        </p:nvSpPr>
        <p:spPr>
          <a:xfrm>
            <a:off x="648419" y="171726"/>
            <a:ext cx="10515600" cy="871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</a:p>
        </p:txBody>
      </p:sp>
    </p:spTree>
    <p:extLst>
      <p:ext uri="{BB962C8B-B14F-4D97-AF65-F5344CB8AC3E}">
        <p14:creationId xmlns:p14="http://schemas.microsoft.com/office/powerpoint/2010/main" val="1818897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68508"/>
            <a:ext cx="10515600" cy="1325563"/>
          </a:xfrm>
        </p:spPr>
        <p:txBody>
          <a:bodyPr>
            <a:normAutofit/>
          </a:bodyPr>
          <a:lstStyle/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74840398"/>
              </p:ext>
            </p:extLst>
          </p:nvPr>
        </p:nvGraphicFramePr>
        <p:xfrm>
          <a:off x="838203" y="1435511"/>
          <a:ext cx="10393215" cy="3561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Egyenes összekötő nyíllal 7"/>
          <p:cNvCxnSpPr/>
          <p:nvPr/>
        </p:nvCxnSpPr>
        <p:spPr>
          <a:xfrm>
            <a:off x="3650840" y="2286636"/>
            <a:ext cx="1456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/>
          <p:nvPr/>
        </p:nvCxnSpPr>
        <p:spPr>
          <a:xfrm flipH="1">
            <a:off x="6749906" y="2274129"/>
            <a:ext cx="1624031" cy="3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gyenes összekötő nyíllal 20"/>
          <p:cNvCxnSpPr/>
          <p:nvPr/>
        </p:nvCxnSpPr>
        <p:spPr>
          <a:xfrm flipH="1">
            <a:off x="5884363" y="2947405"/>
            <a:ext cx="1412" cy="530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zövegdoboz 24"/>
          <p:cNvSpPr txBox="1"/>
          <p:nvPr/>
        </p:nvSpPr>
        <p:spPr>
          <a:xfrm>
            <a:off x="3416605" y="2038115"/>
            <a:ext cx="1466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/>
              <a:t>(</a:t>
            </a:r>
            <a:r>
              <a:rPr lang="hu-HU" sz="1100" dirty="0" err="1"/>
              <a:t>Előrejelzési</a:t>
            </a:r>
            <a:r>
              <a:rPr lang="hu-HU" sz="1100" dirty="0"/>
              <a:t> modellek)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6716898" y="2038115"/>
            <a:ext cx="1466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/>
              <a:t>(</a:t>
            </a:r>
            <a:r>
              <a:rPr lang="hu-HU" sz="1100" dirty="0" err="1"/>
              <a:t>Előrejelzési</a:t>
            </a:r>
            <a:r>
              <a:rPr lang="hu-HU" sz="1100" dirty="0"/>
              <a:t> modellek)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1091815" y="3116233"/>
            <a:ext cx="298114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u-HU" sz="1400" dirty="0"/>
              <a:t>- </a:t>
            </a:r>
            <a:r>
              <a:rPr lang="hu-HU" sz="1600" dirty="0"/>
              <a:t>dolgozói demográfiai és foglalkoztatási trendek, </a:t>
            </a:r>
          </a:p>
          <a:p>
            <a:pPr algn="just"/>
            <a:r>
              <a:rPr lang="hu-HU" sz="1600" dirty="0"/>
              <a:t>- változó terhelés, </a:t>
            </a:r>
          </a:p>
          <a:p>
            <a:pPr algn="just"/>
            <a:r>
              <a:rPr lang="hu-HU" sz="1600" dirty="0"/>
              <a:t>- munkafolyamatok változása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7784471" y="3067878"/>
            <a:ext cx="370055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u-HU" sz="1600" dirty="0"/>
              <a:t>- Népesség demográfia, </a:t>
            </a:r>
          </a:p>
          <a:p>
            <a:pPr algn="just"/>
            <a:r>
              <a:rPr lang="hu-HU" sz="1600" dirty="0"/>
              <a:t>- egészségügyi profil, </a:t>
            </a:r>
          </a:p>
          <a:p>
            <a:pPr algn="just"/>
            <a:r>
              <a:rPr lang="hu-HU" sz="1600" dirty="0"/>
              <a:t>- egészségtechnológiák változása</a:t>
            </a:r>
          </a:p>
        </p:txBody>
      </p:sp>
      <p:sp>
        <p:nvSpPr>
          <p:cNvPr id="31" name="Szövegdoboz 30"/>
          <p:cNvSpPr txBox="1"/>
          <p:nvPr/>
        </p:nvSpPr>
        <p:spPr>
          <a:xfrm>
            <a:off x="6034810" y="4689095"/>
            <a:ext cx="2339127" cy="338554"/>
          </a:xfrm>
          <a:prstGeom prst="rect">
            <a:avLst/>
          </a:prstGeom>
          <a:solidFill>
            <a:srgbClr val="F2B8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u-HU" sz="1600" dirty="0"/>
              <a:t>Szcenáriók kidolgozása</a:t>
            </a:r>
          </a:p>
        </p:txBody>
      </p:sp>
    </p:spTree>
    <p:extLst>
      <p:ext uri="{BB962C8B-B14F-4D97-AF65-F5344CB8AC3E}">
        <p14:creationId xmlns:p14="http://schemas.microsoft.com/office/powerpoint/2010/main" val="213305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304511"/>
              </p:ext>
            </p:extLst>
          </p:nvPr>
        </p:nvGraphicFramePr>
        <p:xfrm>
          <a:off x="838200" y="1825625"/>
          <a:ext cx="10515600" cy="390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ím 1">
            <a:extLst>
              <a:ext uri="{FF2B5EF4-FFF2-40B4-BE49-F238E27FC236}">
                <a16:creationId xmlns:a16="http://schemas.microsoft.com/office/drawing/2014/main" id="{232ACE3A-A65E-BEC7-FD5B-EB760CABEDFC}"/>
              </a:ext>
            </a:extLst>
          </p:cNvPr>
          <p:cNvSpPr txBox="1">
            <a:spLocks/>
          </p:cNvSpPr>
          <p:nvPr/>
        </p:nvSpPr>
        <p:spPr>
          <a:xfrm>
            <a:off x="838200" y="2053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3FDF96A-1F9B-E452-502B-8FDCF709BB23}"/>
              </a:ext>
            </a:extLst>
          </p:cNvPr>
          <p:cNvSpPr txBox="1"/>
          <p:nvPr/>
        </p:nvSpPr>
        <p:spPr>
          <a:xfrm>
            <a:off x="838199" y="1346208"/>
            <a:ext cx="1051559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A modell átültetése során felhasznált adatok</a:t>
            </a:r>
          </a:p>
        </p:txBody>
      </p:sp>
    </p:spTree>
    <p:extLst>
      <p:ext uri="{BB962C8B-B14F-4D97-AF65-F5344CB8AC3E}">
        <p14:creationId xmlns:p14="http://schemas.microsoft.com/office/powerpoint/2010/main" val="220056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955C6E89-2D2A-2A86-E236-8F9888DFA7FC}"/>
              </a:ext>
            </a:extLst>
          </p:cNvPr>
          <p:cNvSpPr txBox="1">
            <a:spLocks/>
          </p:cNvSpPr>
          <p:nvPr/>
        </p:nvSpPr>
        <p:spPr>
          <a:xfrm>
            <a:off x="838200" y="1477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FA81F084-4785-C310-8179-DBDC6D96C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32" y="1365987"/>
            <a:ext cx="11867535" cy="388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2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>
            <a:extLst>
              <a:ext uri="{FF2B5EF4-FFF2-40B4-BE49-F238E27FC236}">
                <a16:creationId xmlns:a16="http://schemas.microsoft.com/office/drawing/2014/main" id="{F12A4AB9-B5A8-9DF4-3C8E-0BE787050E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52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24B55240-21A1-D2A0-864D-C7C5BE37B4E7}"/>
              </a:ext>
            </a:extLst>
          </p:cNvPr>
          <p:cNvSpPr txBox="1">
            <a:spLocks/>
          </p:cNvSpPr>
          <p:nvPr/>
        </p:nvSpPr>
        <p:spPr>
          <a:xfrm>
            <a:off x="860323" y="1256222"/>
            <a:ext cx="10515600" cy="4341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Alapeset – jelenlegi trendek szerint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  <p:pic>
        <p:nvPicPr>
          <p:cNvPr id="12" name="Tartalom helye 11">
            <a:extLst>
              <a:ext uri="{FF2B5EF4-FFF2-40B4-BE49-F238E27FC236}">
                <a16:creationId xmlns:a16="http://schemas.microsoft.com/office/drawing/2014/main" id="{C7BC43A1-2DC9-4296-9789-5E34782D5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180" y="1607635"/>
            <a:ext cx="8976851" cy="461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89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AFA8FB-2484-74FB-EB02-6B866856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301"/>
            <a:ext cx="10515600" cy="4341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Alapeset – jelenlegi trendek szerint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AFD3457B-7439-76C5-F48C-03BD97287B28}"/>
              </a:ext>
            </a:extLst>
          </p:cNvPr>
          <p:cNvSpPr txBox="1">
            <a:spLocks/>
          </p:cNvSpPr>
          <p:nvPr/>
        </p:nvSpPr>
        <p:spPr>
          <a:xfrm>
            <a:off x="838200" y="1477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graphicFrame>
        <p:nvGraphicFramePr>
          <p:cNvPr id="5" name="Grafiek 2">
            <a:extLst>
              <a:ext uri="{FF2B5EF4-FFF2-40B4-BE49-F238E27FC236}">
                <a16:creationId xmlns:a16="http://schemas.microsoft.com/office/drawing/2014/main" id="{BE4CB8D3-C7AB-4F2C-A0F3-0646F7B09A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0458011"/>
              </p:ext>
            </p:extLst>
          </p:nvPr>
        </p:nvGraphicFramePr>
        <p:xfrm>
          <a:off x="98322" y="1982783"/>
          <a:ext cx="11346969" cy="366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5744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AB703B-F003-AD8F-6002-B36EDFB57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7430"/>
          </a:xfrm>
        </p:spPr>
        <p:txBody>
          <a:bodyPr>
            <a:normAutofit fontScale="90000"/>
          </a:bodyPr>
          <a:lstStyle/>
          <a:p>
            <a:r>
              <a:rPr lang="hu-HU" sz="4400" b="1" dirty="0"/>
              <a:t>V. HMR és a HEROES projekt – </a:t>
            </a:r>
            <a:br>
              <a:rPr lang="hu-HU" sz="4400" b="1" dirty="0"/>
            </a:br>
            <a:r>
              <a:rPr lang="hu-HU" sz="4400" b="1" dirty="0"/>
              <a:t>					a holland </a:t>
            </a:r>
            <a:r>
              <a:rPr lang="hu-HU" sz="4400" b="1" dirty="0" err="1"/>
              <a:t>előrejelzési</a:t>
            </a:r>
            <a:r>
              <a:rPr lang="hu-HU" sz="4400" b="1" dirty="0"/>
              <a:t> modell</a:t>
            </a:r>
            <a:endParaRPr lang="hu-HU" dirty="0"/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9CBF5BCD-E5A0-4DBF-127C-0BABE5BD0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7188" y="1516463"/>
            <a:ext cx="8925534" cy="4660500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E8964952-48DF-92A8-76CF-39501D360D67}"/>
              </a:ext>
            </a:extLst>
          </p:cNvPr>
          <p:cNvSpPr txBox="1">
            <a:spLocks/>
          </p:cNvSpPr>
          <p:nvPr/>
        </p:nvSpPr>
        <p:spPr>
          <a:xfrm>
            <a:off x="907026" y="1051172"/>
            <a:ext cx="10515600" cy="4652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dirty="0"/>
              <a:t>Megoldási lehetőség - példa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42290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13F2D53F-8533-637C-0582-05C599E2D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55" y="1995948"/>
            <a:ext cx="10766322" cy="3736258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58E165B9-31F9-F827-C1E4-1903D000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8477" y="261451"/>
            <a:ext cx="10515600" cy="1016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V. HMR és a HEROES projekt – </a:t>
            </a:r>
            <a:br>
              <a:rPr lang="hu-HU" sz="3600" b="1" dirty="0"/>
            </a:br>
            <a:r>
              <a:rPr lang="hu-HU" sz="3600" b="1" dirty="0"/>
              <a:t>					a holland </a:t>
            </a:r>
            <a:r>
              <a:rPr lang="hu-HU" sz="3600" b="1" dirty="0" err="1"/>
              <a:t>előrejelzési</a:t>
            </a:r>
            <a:r>
              <a:rPr lang="hu-HU" sz="3600" b="1" dirty="0"/>
              <a:t> modell</a:t>
            </a:r>
            <a:endParaRPr lang="hu-HU" sz="3600" dirty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A3705EF6-4459-6A1A-087E-8CA0569D95A6}"/>
              </a:ext>
            </a:extLst>
          </p:cNvPr>
          <p:cNvSpPr txBox="1">
            <a:spLocks/>
          </p:cNvSpPr>
          <p:nvPr/>
        </p:nvSpPr>
        <p:spPr>
          <a:xfrm>
            <a:off x="838200" y="1579818"/>
            <a:ext cx="10515600" cy="4652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Megoldási lehetőség - példa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4326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985499"/>
          </a:xfrm>
        </p:spPr>
        <p:txBody>
          <a:bodyPr>
            <a:noAutofit/>
          </a:bodyPr>
          <a:lstStyle/>
          <a:p>
            <a:pPr algn="ctr"/>
            <a:r>
              <a:rPr lang="hu-HU" sz="3600" b="1" dirty="0"/>
              <a:t>VI. Összegzés és kapcsolódás egyéb hazai egészségügyi HR gazdálkodási/tervezési módszerekkel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0237" y="1442353"/>
            <a:ext cx="10515600" cy="438031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A monitoring tevékenység keretében eddig leginkább eseti jelleggel valósult meg előrejelzés.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Rendszeres: államilag támogatott rezidens keretszámok meghatározása (éves gyakorisággal megismételt adatgyűjtésen alapul)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A modell pilot jellegű alkalmazásának értékelése: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Hosszabb távú, stratégiai tervezés eszközéül szolgálhat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 err="1"/>
              <a:t>Kosztümizálás</a:t>
            </a:r>
            <a:r>
              <a:rPr lang="hu-HU" dirty="0"/>
              <a:t>, további bevonható adatkörök, változók azonosítása, módszertan finomhangolása szükséges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Kórházi létszámgazdálkodás (állománytáblázat,12/2025. (VII. 10.) BM utasításban szabályozva)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Rövidtávra szóló, terheléskiegyenlítést támogató létszámgazdálkodási modell.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u-HU" dirty="0"/>
              <a:t>Vívmánya: létszám- és teljesítmény-adatok összekapcsolása, az érintett intézményi körben fennálló országos terheléshez viszonyított intézményi orvosi és szakdolgozói terhelések, létszámhiány, -többlet bemutatása </a:t>
            </a:r>
            <a:r>
              <a:rPr lang="hu-HU" dirty="0" err="1"/>
              <a:t>szakmánként</a:t>
            </a:r>
            <a:r>
              <a:rPr lang="hu-HU" dirty="0"/>
              <a:t>, járó-és fekvőbeteg-ellátási formában (országos szervezési táblák)</a:t>
            </a:r>
            <a:r>
              <a:rPr lang="hu-HU" dirty="0">
                <a:sym typeface="Wingdings" panose="05000000000000000000" pitchFamily="2" charset="2"/>
              </a:rPr>
              <a:t>humán-erőforrás optimalizálás lehetősége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0780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F02B06-2E2A-8076-3F93-9854B2639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815" y="88534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4800" dirty="0"/>
          </a:p>
          <a:p>
            <a:pPr marL="0" indent="0" algn="ctr">
              <a:buNone/>
            </a:pPr>
            <a:endParaRPr lang="hu-HU" sz="4800" dirty="0"/>
          </a:p>
          <a:p>
            <a:pPr marL="0" indent="0" algn="ctr">
              <a:buNone/>
            </a:pPr>
            <a:r>
              <a:rPr lang="hu-HU" sz="6000" dirty="0"/>
              <a:t>Köszönöm a megtisztelő figyelmet!</a:t>
            </a:r>
          </a:p>
        </p:txBody>
      </p:sp>
    </p:spTree>
    <p:extLst>
      <p:ext uri="{BB962C8B-B14F-4D97-AF65-F5344CB8AC3E}">
        <p14:creationId xmlns:p14="http://schemas.microsoft.com/office/powerpoint/2010/main" val="272917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810</Words>
  <Application>Microsoft Office PowerPoint</Application>
  <PresentationFormat>Szélesvásznú</PresentationFormat>
  <Paragraphs>117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Office-téma</vt:lpstr>
      <vt:lpstr>Egészségügyi humánerőforrás-monitoring és -tervezés - a HMR rendszer és felhasználási lehetőségei</vt:lpstr>
      <vt:lpstr>PowerPoint-bemutató</vt:lpstr>
      <vt:lpstr>I. A HMR szabályozási háttere</vt:lpstr>
      <vt:lpstr>II. A HMR adattartalma</vt:lpstr>
      <vt:lpstr>III. Adatok felhasználása</vt:lpstr>
      <vt:lpstr>Orvosok korcsoportos megoszlása (2010-2025)</vt:lpstr>
      <vt:lpstr>Szakdolgozók korcsoportos megoszlása (2010-2025)</vt:lpstr>
      <vt:lpstr>PowerPoint-bemutató</vt:lpstr>
      <vt:lpstr>V. HMR és a HEROES projekt –       a holland előrejelzési modell</vt:lpstr>
      <vt:lpstr>PowerPoint-bemutató</vt:lpstr>
      <vt:lpstr>PowerPoint-bemutató</vt:lpstr>
      <vt:lpstr>V. HMR és a HEROES projekt –       a holland előrejelzési modell</vt:lpstr>
      <vt:lpstr>PowerPoint-bemutató</vt:lpstr>
      <vt:lpstr>V. HMR és a HEROES projekt –       a holland előrejelzési modell</vt:lpstr>
      <vt:lpstr>V. HMR és a HEROES projekt –       a holland előrejelzési modell</vt:lpstr>
      <vt:lpstr>VI. Összegzés és kapcsolódás egyéb hazai egészségügyi HR gazdálkodási/tervezési módszerekkel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Szóró Erika</dc:creator>
  <cp:lastModifiedBy>Kovács Nóra Dr.</cp:lastModifiedBy>
  <cp:revision>28</cp:revision>
  <dcterms:created xsi:type="dcterms:W3CDTF">2021-02-03T13:01:40Z</dcterms:created>
  <dcterms:modified xsi:type="dcterms:W3CDTF">2026-09-11T09:28:15Z</dcterms:modified>
</cp:coreProperties>
</file>